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257" r:id="rId3"/>
    <p:sldId id="267" r:id="rId4"/>
    <p:sldId id="270" r:id="rId5"/>
    <p:sldId id="287" r:id="rId6"/>
    <p:sldId id="268" r:id="rId7"/>
    <p:sldId id="269" r:id="rId8"/>
    <p:sldId id="272" r:id="rId9"/>
    <p:sldId id="273" r:id="rId10"/>
    <p:sldId id="271" r:id="rId11"/>
    <p:sldId id="261" r:id="rId12"/>
    <p:sldId id="274" r:id="rId13"/>
    <p:sldId id="275" r:id="rId14"/>
    <p:sldId id="276" r:id="rId15"/>
    <p:sldId id="277" r:id="rId16"/>
    <p:sldId id="283" r:id="rId17"/>
    <p:sldId id="278" r:id="rId18"/>
    <p:sldId id="279" r:id="rId19"/>
    <p:sldId id="280" r:id="rId20"/>
    <p:sldId id="281" r:id="rId21"/>
    <p:sldId id="282" r:id="rId22"/>
    <p:sldId id="284" r:id="rId23"/>
    <p:sldId id="285" r:id="rId24"/>
    <p:sldId id="286"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86DFFB-FB09-4370-8BF1-D46A5164C06F}">
          <p14:sldIdLst>
            <p14:sldId id="256"/>
            <p14:sldId id="257"/>
            <p14:sldId id="267"/>
            <p14:sldId id="270"/>
            <p14:sldId id="287"/>
            <p14:sldId id="268"/>
            <p14:sldId id="269"/>
            <p14:sldId id="272"/>
            <p14:sldId id="273"/>
            <p14:sldId id="271"/>
          </p14:sldIdLst>
        </p14:section>
        <p14:section name="Untitled Section" id="{9B5468CA-08AF-4456-9D52-B5EF16BAD920}">
          <p14:sldIdLst>
            <p14:sldId id="261"/>
            <p14:sldId id="274"/>
            <p14:sldId id="275"/>
            <p14:sldId id="276"/>
            <p14:sldId id="277"/>
            <p14:sldId id="283"/>
            <p14:sldId id="278"/>
            <p14:sldId id="279"/>
            <p14:sldId id="280"/>
            <p14:sldId id="281"/>
            <p14:sldId id="282"/>
            <p14:sldId id="284"/>
            <p14:sldId id="285"/>
            <p14:sldId id="286"/>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7FA6B-693E-DBDD-E118-DFCC9DC05774}" v="2" dt="2022-04-28T04:25:20.800"/>
  </p1510:revLst>
</p1510:revInfo>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09" autoAdjust="0"/>
    <p:restoredTop sz="94599" autoAdjust="0"/>
  </p:normalViewPr>
  <p:slideViewPr>
    <p:cSldViewPr>
      <p:cViewPr varScale="1">
        <p:scale>
          <a:sx n="73" d="100"/>
          <a:sy n="73" d="100"/>
        </p:scale>
        <p:origin x="96" y="180"/>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a080fedc1e8ad02ec7fc1f17f29b39e88159438c5ce56b62149c9be800dd567c::" providerId="AD" clId="Web-{1BB7FA6B-693E-DBDD-E118-DFCC9DC05774}"/>
    <pc:docChg chg="modSld">
      <pc:chgData name="Guest User" userId="S::urn:spo:anon#a080fedc1e8ad02ec7fc1f17f29b39e88159438c5ce56b62149c9be800dd567c::" providerId="AD" clId="Web-{1BB7FA6B-693E-DBDD-E118-DFCC9DC05774}" dt="2022-04-28T04:25:20.800" v="1" actId="1076"/>
      <pc:docMkLst>
        <pc:docMk/>
      </pc:docMkLst>
      <pc:sldChg chg="modSp">
        <pc:chgData name="Guest User" userId="S::urn:spo:anon#a080fedc1e8ad02ec7fc1f17f29b39e88159438c5ce56b62149c9be800dd567c::" providerId="AD" clId="Web-{1BB7FA6B-693E-DBDD-E118-DFCC9DC05774}" dt="2022-04-28T04:25:20.800" v="1" actId="1076"/>
        <pc:sldMkLst>
          <pc:docMk/>
          <pc:sldMk cId="3178333040" sldId="292"/>
        </pc:sldMkLst>
        <pc:picChg chg="mod">
          <ac:chgData name="Guest User" userId="S::urn:spo:anon#a080fedc1e8ad02ec7fc1f17f29b39e88159438c5ce56b62149c9be800dd567c::" providerId="AD" clId="Web-{1BB7FA6B-693E-DBDD-E118-DFCC9DC05774}" dt="2022-04-28T04:25:20.800" v="1" actId="1076"/>
          <ac:picMkLst>
            <pc:docMk/>
            <pc:sldMk cId="3178333040" sldId="292"/>
            <ac:picMk id="7"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4/27/2022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4/27/2022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4/27/2022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4/27/2022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4/27/2022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4/27/2022</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4/27/2022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4/27/2022</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4/27/2022</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4/27/2022</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4/27/2022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4/27/2022</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4/27/2022</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jp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5.wdp"/><Relationship Id="rId7"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27.png"/><Relationship Id="rId5" Type="http://schemas.microsoft.com/office/2007/relationships/hdphoto" Target="../media/hdphoto8.wdp"/><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6.xml"/><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34.png"/><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9.png"/><Relationship Id="rId5" Type="http://schemas.microsoft.com/office/2007/relationships/hdphoto" Target="../media/hdphoto11.wdp"/><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6.xml"/><Relationship Id="rId5" Type="http://schemas.microsoft.com/office/2007/relationships/hdphoto" Target="../media/hdphoto11.wdp"/><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28817"/>
            <a:ext cx="9157126" cy="1163960"/>
          </a:xfrm>
        </p:spPr>
        <p:txBody>
          <a:bodyPr/>
          <a:lstStyle/>
          <a:p>
            <a:r>
              <a:rPr lang="en-US" sz="4000" dirty="0">
                <a:solidFill>
                  <a:srgbClr val="FF0000"/>
                </a:solidFill>
                <a:latin typeface="Segoe Print" panose="02000600000000000000" pitchFamily="2" charset="0"/>
              </a:rPr>
              <a:t>Time(t) </a:t>
            </a:r>
            <a:r>
              <a:rPr lang="en-US" sz="4000" dirty="0">
                <a:latin typeface="Segoe Print" panose="02000600000000000000" pitchFamily="2" charset="0"/>
              </a:rPr>
              <a:t>/ </a:t>
            </a:r>
            <a:r>
              <a:rPr lang="en-US" sz="4000" dirty="0">
                <a:solidFill>
                  <a:schemeClr val="accent2">
                    <a:lumMod val="75000"/>
                  </a:schemeClr>
                </a:solidFill>
                <a:latin typeface="Segoe Print" panose="02000600000000000000" pitchFamily="2" charset="0"/>
              </a:rPr>
              <a:t>speed(s)</a:t>
            </a:r>
            <a:r>
              <a:rPr lang="en-US" sz="4000" dirty="0">
                <a:latin typeface="Segoe Print" panose="02000600000000000000" pitchFamily="2" charset="0"/>
              </a:rPr>
              <a:t> / </a:t>
            </a:r>
            <a:r>
              <a:rPr lang="en-US" sz="4000" dirty="0">
                <a:solidFill>
                  <a:srgbClr val="00B050"/>
                </a:solidFill>
                <a:latin typeface="Segoe Print" panose="02000600000000000000" pitchFamily="2" charset="0"/>
              </a:rPr>
              <a:t>distance(d)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864" y="1412776"/>
            <a:ext cx="6807104" cy="3597635"/>
          </a:xfrm>
          <a:prstGeom prst="rect">
            <a:avLst/>
          </a:prstGeom>
          <a:noFill/>
          <a:ln w="9525" cap="flat" cmpd="sng" algn="ctr">
            <a:solidFill>
              <a:schemeClr val="dk1"/>
            </a:solidFill>
            <a:prstDash val="solid"/>
            <a:round/>
            <a:headEnd type="none" w="med" len="med"/>
            <a:tailEnd type="none" w="med" len="med"/>
          </a:ln>
          <a:effectLst>
            <a:glow rad="63500">
              <a:schemeClr val="accent6">
                <a:satMod val="175000"/>
                <a:alpha val="40000"/>
              </a:schemeClr>
            </a:glow>
          </a:effectLst>
          <a:scene3d>
            <a:camera prst="perspectiveContrastingLeftFacing"/>
            <a:lightRig rig="threePt" dir="t"/>
          </a:scene3d>
          <a:sp3d>
            <a:bevelT prst="relaxedInset"/>
          </a:sp3d>
        </p:spPr>
        <p:style>
          <a:lnRef idx="0">
            <a:scrgbClr r="0" g="0" b="0"/>
          </a:lnRef>
          <a:fillRef idx="0">
            <a:scrgbClr r="0" g="0" b="0"/>
          </a:fillRef>
          <a:effectRef idx="0">
            <a:scrgbClr r="0" g="0" b="0"/>
          </a:effectRef>
          <a:fontRef idx="minor">
            <a:schemeClr val="dk1"/>
          </a:fontRef>
        </p:style>
      </p:pic>
      <p:sp>
        <p:nvSpPr>
          <p:cNvPr id="7" name="TextBox 6"/>
          <p:cNvSpPr txBox="1"/>
          <p:nvPr/>
        </p:nvSpPr>
        <p:spPr>
          <a:xfrm>
            <a:off x="333772" y="1268760"/>
            <a:ext cx="5976664" cy="3194721"/>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u="sng" dirty="0">
                <a:solidFill>
                  <a:schemeClr val="accent2">
                    <a:lumMod val="75000"/>
                  </a:schemeClr>
                </a:solidFill>
                <a:latin typeface="Segoe Print" panose="02000600000000000000" pitchFamily="2" charset="0"/>
              </a:rPr>
              <a:t>Different speed to know</a:t>
            </a:r>
          </a:p>
          <a:p>
            <a:pPr>
              <a:lnSpc>
                <a:spcPct val="90000"/>
              </a:lnSpc>
            </a:pPr>
            <a:endParaRPr lang="en-US" sz="3200" dirty="0">
              <a:solidFill>
                <a:schemeClr val="accent2">
                  <a:lumMod val="75000"/>
                </a:schemeClr>
              </a:solidFill>
              <a:latin typeface="Segoe Print" panose="02000600000000000000" pitchFamily="2" charset="0"/>
            </a:endParaRPr>
          </a:p>
          <a:p>
            <a:pPr marL="457200" indent="-457200">
              <a:lnSpc>
                <a:spcPct val="90000"/>
              </a:lnSpc>
              <a:buFont typeface="Arial" panose="020B0604020202020204" pitchFamily="34" charset="0"/>
              <a:buChar char="•"/>
            </a:pPr>
            <a:r>
              <a:rPr lang="en-US" sz="3200" dirty="0">
                <a:solidFill>
                  <a:srgbClr val="00B0F0"/>
                </a:solidFill>
                <a:latin typeface="Segoe Print" panose="02000600000000000000" pitchFamily="2" charset="0"/>
              </a:rPr>
              <a:t>Speed</a:t>
            </a:r>
          </a:p>
          <a:p>
            <a:pPr marL="457200" indent="-457200">
              <a:lnSpc>
                <a:spcPct val="90000"/>
              </a:lnSpc>
              <a:buFont typeface="Arial" panose="020B0604020202020204" pitchFamily="34" charset="0"/>
              <a:buChar char="•"/>
            </a:pPr>
            <a:r>
              <a:rPr lang="en-US" sz="3200" dirty="0">
                <a:solidFill>
                  <a:srgbClr val="00B0F0"/>
                </a:solidFill>
                <a:latin typeface="Segoe Print" panose="02000600000000000000" pitchFamily="2" charset="0"/>
              </a:rPr>
              <a:t>Average speed</a:t>
            </a:r>
          </a:p>
          <a:p>
            <a:pPr marL="457200" indent="-457200">
              <a:lnSpc>
                <a:spcPct val="90000"/>
              </a:lnSpc>
              <a:buFont typeface="Arial" panose="020B0604020202020204" pitchFamily="34" charset="0"/>
              <a:buChar char="•"/>
            </a:pPr>
            <a:r>
              <a:rPr lang="en-US" sz="3200" dirty="0">
                <a:solidFill>
                  <a:srgbClr val="00B0F0"/>
                </a:solidFill>
                <a:latin typeface="Segoe Print" panose="02000600000000000000" pitchFamily="2" charset="0"/>
              </a:rPr>
              <a:t>Relative speed</a:t>
            </a:r>
          </a:p>
          <a:p>
            <a:pPr marL="457200" indent="-457200">
              <a:lnSpc>
                <a:spcPct val="90000"/>
              </a:lnSpc>
              <a:buFont typeface="Arial" panose="020B0604020202020204" pitchFamily="34" charset="0"/>
              <a:buChar char="•"/>
            </a:pPr>
            <a:r>
              <a:rPr lang="en-US" sz="3200" dirty="0">
                <a:solidFill>
                  <a:srgbClr val="00B0F0"/>
                </a:solidFill>
                <a:latin typeface="Segoe Print" panose="02000600000000000000" pitchFamily="2" charset="0"/>
              </a:rPr>
              <a:t>Effective speed</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20" y="274638"/>
            <a:ext cx="10657184" cy="1020762"/>
          </a:xfrm>
        </p:spPr>
        <p:txBody>
          <a:bodyPr>
            <a:normAutofit fontScale="90000"/>
          </a:bodyPr>
          <a:lstStyle/>
          <a:p>
            <a:r>
              <a:rPr lang="en-US" dirty="0"/>
              <a:t>Relative speed – Problems based on trains/ two objects moving simultaneously in same direction or opposite direction</a:t>
            </a:r>
            <a:endParaRPr lang="en-IN" dirty="0"/>
          </a:p>
        </p:txBody>
      </p:sp>
      <p:pic>
        <p:nvPicPr>
          <p:cNvPr id="5" name="Content Placeholder 4"/>
          <p:cNvPicPr>
            <a:picLocks noGrp="1" noChangeAspect="1"/>
          </p:cNvPicPr>
          <p:nvPr>
            <p:ph sz="half" idx="1"/>
          </p:nvPr>
        </p:nvPicPr>
        <p:blipFill>
          <a:blip r:embed="rId2" cstate="print">
            <a:extLst>
              <a:ext uri="{BEBA8EAE-BF5A-486C-A8C5-ECC9F3942E4B}">
                <a14:imgProps xmlns:a14="http://schemas.microsoft.com/office/drawing/2010/main">
                  <a14:imgLayer r:embed="rId3">
                    <a14:imgEffect>
                      <a14:backgroundRemoval t="9779" b="89872" l="1190" r="95595"/>
                    </a14:imgEffect>
                  </a14:imgLayer>
                </a14:imgProps>
              </a:ext>
              <a:ext uri="{28A0092B-C50C-407E-A947-70E740481C1C}">
                <a14:useLocalDpi xmlns:a14="http://schemas.microsoft.com/office/drawing/2010/main" val="0"/>
              </a:ext>
            </a:extLst>
          </a:blip>
          <a:stretch>
            <a:fillRect/>
          </a:stretch>
        </p:blipFill>
        <p:spPr>
          <a:xfrm>
            <a:off x="405780" y="1628800"/>
            <a:ext cx="1568286" cy="1603759"/>
          </a:xfrm>
        </p:spPr>
      </p:pic>
      <p:pic>
        <p:nvPicPr>
          <p:cNvPr id="8" name="Content Placeholder 7"/>
          <p:cNvPicPr>
            <a:picLocks noGrp="1" noChangeAspect="1"/>
          </p:cNvPicPr>
          <p:nvPr>
            <p:ph sz="half" idx="2"/>
          </p:nvPr>
        </p:nvPicPr>
        <p:blipFill>
          <a:blip r:embed="rId4" cstate="print">
            <a:extLst>
              <a:ext uri="{BEBA8EAE-BF5A-486C-A8C5-ECC9F3942E4B}">
                <a14:imgProps xmlns:a14="http://schemas.microsoft.com/office/drawing/2010/main">
                  <a14:imgLayer r:embed="rId5">
                    <a14:imgEffect>
                      <a14:backgroundRemoval t="10000" b="90000" l="2167" r="99667"/>
                    </a14:imgEffect>
                  </a14:imgLayer>
                </a14:imgProps>
              </a:ext>
              <a:ext uri="{28A0092B-C50C-407E-A947-70E740481C1C}">
                <a14:useLocalDpi xmlns:a14="http://schemas.microsoft.com/office/drawing/2010/main" val="0"/>
              </a:ext>
            </a:extLst>
          </a:blip>
          <a:stretch>
            <a:fillRect/>
          </a:stretch>
        </p:blipFill>
        <p:spPr>
          <a:xfrm>
            <a:off x="11152428" y="2132857"/>
            <a:ext cx="2341759" cy="1728191"/>
          </a:xfrm>
        </p:spPr>
      </p:pic>
      <p:pic>
        <p:nvPicPr>
          <p:cNvPr id="6" name="Content Placeholder 4"/>
          <p:cNvPicPr>
            <a:picLocks noChangeAspect="1"/>
          </p:cNvPicPr>
          <p:nvPr/>
        </p:nvPicPr>
        <p:blipFill>
          <a:blip r:embed="rId6" cstate="print">
            <a:extLst>
              <a:ext uri="{BEBA8EAE-BF5A-486C-A8C5-ECC9F3942E4B}">
                <a14:imgProps xmlns:a14="http://schemas.microsoft.com/office/drawing/2010/main">
                  <a14:imgLayer r:embed="rId3">
                    <a14:imgEffect>
                      <a14:backgroundRemoval t="9779" b="89872" l="1190" r="95595"/>
                    </a14:imgEffect>
                  </a14:imgLayer>
                </a14:imgProps>
              </a:ext>
              <a:ext uri="{28A0092B-C50C-407E-A947-70E740481C1C}">
                <a14:useLocalDpi xmlns:a14="http://schemas.microsoft.com/office/drawing/2010/main" val="0"/>
              </a:ext>
            </a:extLst>
          </a:blip>
          <a:stretch>
            <a:fillRect/>
          </a:stretch>
        </p:blipFill>
        <p:spPr>
          <a:xfrm>
            <a:off x="405780" y="2434841"/>
            <a:ext cx="1568286" cy="1603759"/>
          </a:xfrm>
          <a:prstGeom prst="rect">
            <a:avLst/>
          </a:prstGeom>
        </p:spPr>
      </p:pic>
      <p:sp>
        <p:nvSpPr>
          <p:cNvPr id="7" name="TextBox 6"/>
          <p:cNvSpPr txBox="1"/>
          <p:nvPr/>
        </p:nvSpPr>
        <p:spPr>
          <a:xfrm>
            <a:off x="405780" y="3861048"/>
            <a:ext cx="4824536" cy="208672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wrap="square" rtlCol="0">
            <a:spAutoFit/>
          </a:bodyPr>
          <a:lstStyle/>
          <a:p>
            <a:pPr>
              <a:lnSpc>
                <a:spcPct val="90000"/>
              </a:lnSpc>
            </a:pPr>
            <a:r>
              <a:rPr lang="en-US" sz="2400" dirty="0">
                <a:solidFill>
                  <a:schemeClr val="accent2"/>
                </a:solidFill>
                <a:latin typeface="Segoe Print" panose="02000600000000000000" pitchFamily="2" charset="0"/>
              </a:rPr>
              <a:t>When two objects move in same direction then </a:t>
            </a:r>
          </a:p>
          <a:p>
            <a:pPr>
              <a:lnSpc>
                <a:spcPct val="90000"/>
              </a:lnSpc>
            </a:pPr>
            <a:endParaRPr lang="en-US" sz="2400" dirty="0">
              <a:solidFill>
                <a:schemeClr val="accent2"/>
              </a:solidFill>
              <a:latin typeface="Segoe Print" panose="02000600000000000000" pitchFamily="2" charset="0"/>
            </a:endParaRPr>
          </a:p>
          <a:p>
            <a:pPr>
              <a:lnSpc>
                <a:spcPct val="90000"/>
              </a:lnSpc>
            </a:pPr>
            <a:r>
              <a:rPr lang="en-US" sz="2400" dirty="0">
                <a:solidFill>
                  <a:schemeClr val="accent2"/>
                </a:solidFill>
                <a:latin typeface="Segoe Print" panose="02000600000000000000" pitchFamily="2" charset="0"/>
              </a:rPr>
              <a:t>Relative speed (R.S) = S1- S2</a:t>
            </a:r>
          </a:p>
          <a:p>
            <a:pPr>
              <a:lnSpc>
                <a:spcPct val="90000"/>
              </a:lnSpc>
            </a:pPr>
            <a:r>
              <a:rPr lang="en-US" sz="2400" dirty="0">
                <a:solidFill>
                  <a:schemeClr val="accent2"/>
                </a:solidFill>
                <a:latin typeface="Segoe Print" panose="02000600000000000000" pitchFamily="2" charset="0"/>
              </a:rPr>
              <a:t>s1= speed of faster object</a:t>
            </a:r>
          </a:p>
          <a:p>
            <a:pPr>
              <a:lnSpc>
                <a:spcPct val="90000"/>
              </a:lnSpc>
            </a:pPr>
            <a:r>
              <a:rPr lang="en-US" sz="2400" dirty="0">
                <a:solidFill>
                  <a:schemeClr val="accent2"/>
                </a:solidFill>
                <a:latin typeface="Segoe Print" panose="02000600000000000000" pitchFamily="2" charset="0"/>
              </a:rPr>
              <a:t>S2 = speed of slower object</a:t>
            </a:r>
            <a:endParaRPr lang="en-IN" sz="2400" dirty="0">
              <a:solidFill>
                <a:schemeClr val="accent2"/>
              </a:solidFill>
              <a:latin typeface="Segoe Print" panose="02000600000000000000" pitchFamily="2" charset="0"/>
            </a:endParaRPr>
          </a:p>
        </p:txBody>
      </p:sp>
      <p:pic>
        <p:nvPicPr>
          <p:cNvPr id="9" name="Content Placeholder 4"/>
          <p:cNvPicPr>
            <a:picLocks noChangeAspect="1"/>
          </p:cNvPicPr>
          <p:nvPr/>
        </p:nvPicPr>
        <p:blipFill>
          <a:blip r:embed="rId6" cstate="print">
            <a:extLst>
              <a:ext uri="{BEBA8EAE-BF5A-486C-A8C5-ECC9F3942E4B}">
                <a14:imgProps xmlns:a14="http://schemas.microsoft.com/office/drawing/2010/main">
                  <a14:imgLayer r:embed="rId3">
                    <a14:imgEffect>
                      <a14:backgroundRemoval t="9779" b="89872" l="1190" r="95595"/>
                    </a14:imgEffect>
                  </a14:imgLayer>
                </a14:imgProps>
              </a:ext>
              <a:ext uri="{28A0092B-C50C-407E-A947-70E740481C1C}">
                <a14:useLocalDpi xmlns:a14="http://schemas.microsoft.com/office/drawing/2010/main" val="0"/>
              </a:ext>
            </a:extLst>
          </a:blip>
          <a:stretch>
            <a:fillRect/>
          </a:stretch>
        </p:blipFill>
        <p:spPr>
          <a:xfrm>
            <a:off x="117748" y="1052389"/>
            <a:ext cx="1568286" cy="1603759"/>
          </a:xfrm>
          <a:prstGeom prst="rect">
            <a:avLst/>
          </a:prstGeom>
        </p:spPr>
      </p:pic>
      <p:sp>
        <p:nvSpPr>
          <p:cNvPr id="10" name="TextBox 9"/>
          <p:cNvSpPr txBox="1"/>
          <p:nvPr/>
        </p:nvSpPr>
        <p:spPr>
          <a:xfrm>
            <a:off x="6454452" y="4013448"/>
            <a:ext cx="5328592" cy="2086725"/>
          </a:xfrm>
          <a:prstGeom prst="rect">
            <a:avLst/>
          </a:prstGeom>
          <a:scene3d>
            <a:camera prst="isometricOffAxis2Left"/>
            <a:lightRig rig="threePt" dir="t"/>
          </a:scene3d>
        </p:spPr>
        <p:style>
          <a:lnRef idx="1">
            <a:schemeClr val="dk1"/>
          </a:lnRef>
          <a:fillRef idx="3">
            <a:schemeClr val="dk1"/>
          </a:fillRef>
          <a:effectRef idx="2">
            <a:schemeClr val="dk1"/>
          </a:effectRef>
          <a:fontRef idx="minor">
            <a:schemeClr val="lt1"/>
          </a:fontRef>
        </p:style>
        <p:txBody>
          <a:bodyPr wrap="square" rtlCol="0">
            <a:spAutoFit/>
          </a:bodyPr>
          <a:lstStyle/>
          <a:p>
            <a:pPr>
              <a:lnSpc>
                <a:spcPct val="90000"/>
              </a:lnSpc>
            </a:pPr>
            <a:r>
              <a:rPr lang="en-US" sz="2400" dirty="0">
                <a:solidFill>
                  <a:schemeClr val="accent2"/>
                </a:solidFill>
                <a:latin typeface="Segoe Print" panose="02000600000000000000" pitchFamily="2" charset="0"/>
              </a:rPr>
              <a:t>When two objects move in opposite direction then </a:t>
            </a:r>
          </a:p>
          <a:p>
            <a:pPr>
              <a:lnSpc>
                <a:spcPct val="90000"/>
              </a:lnSpc>
            </a:pPr>
            <a:endParaRPr lang="en-US" sz="2400" dirty="0">
              <a:solidFill>
                <a:schemeClr val="accent2"/>
              </a:solidFill>
              <a:latin typeface="Segoe Print" panose="02000600000000000000" pitchFamily="2" charset="0"/>
            </a:endParaRPr>
          </a:p>
          <a:p>
            <a:pPr>
              <a:lnSpc>
                <a:spcPct val="90000"/>
              </a:lnSpc>
            </a:pPr>
            <a:r>
              <a:rPr lang="en-US" sz="2400" dirty="0">
                <a:solidFill>
                  <a:schemeClr val="accent2"/>
                </a:solidFill>
                <a:latin typeface="Segoe Print" panose="02000600000000000000" pitchFamily="2" charset="0"/>
              </a:rPr>
              <a:t>Relative speed (R.S) = S1+ S2</a:t>
            </a:r>
          </a:p>
          <a:p>
            <a:pPr>
              <a:lnSpc>
                <a:spcPct val="90000"/>
              </a:lnSpc>
            </a:pPr>
            <a:r>
              <a:rPr lang="en-US" sz="2400" dirty="0">
                <a:solidFill>
                  <a:schemeClr val="accent2"/>
                </a:solidFill>
                <a:latin typeface="Segoe Print" panose="02000600000000000000" pitchFamily="2" charset="0"/>
              </a:rPr>
              <a:t>s1= speed of faster object</a:t>
            </a:r>
          </a:p>
          <a:p>
            <a:pPr>
              <a:lnSpc>
                <a:spcPct val="90000"/>
              </a:lnSpc>
            </a:pPr>
            <a:r>
              <a:rPr lang="en-US" sz="2400" dirty="0">
                <a:solidFill>
                  <a:schemeClr val="accent2"/>
                </a:solidFill>
                <a:latin typeface="Segoe Print" panose="02000600000000000000" pitchFamily="2" charset="0"/>
              </a:rPr>
              <a:t>S2 = speed of slower object</a:t>
            </a:r>
            <a:endParaRPr lang="en-IN" sz="2400" dirty="0">
              <a:solidFill>
                <a:schemeClr val="accent2"/>
              </a:solidFill>
              <a:latin typeface="Segoe Print" panose="02000600000000000000" pitchFamily="2" charset="0"/>
            </a:endParaRPr>
          </a:p>
        </p:txBody>
      </p:sp>
    </p:spTree>
    <p:extLst>
      <p:ext uri="{BB962C8B-B14F-4D97-AF65-F5344CB8AC3E}">
        <p14:creationId xmlns:p14="http://schemas.microsoft.com/office/powerpoint/2010/main" val="238539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750"/>
                                  </p:stCondLst>
                                  <p:childTnLst>
                                    <p:animMotion origin="layout" path="M -1.68794E-6 6.66667E-6 L 0.96353 0.00069 " pathEditMode="fixed" rAng="0" ptsTypes="AA">
                                      <p:cBhvr>
                                        <p:cTn id="6" dur="2000" fill="hold"/>
                                        <p:tgtEl>
                                          <p:spTgt spid="5"/>
                                        </p:tgtEl>
                                        <p:attrNameLst>
                                          <p:attrName>ppt_x</p:attrName>
                                          <p:attrName>ppt_y</p:attrName>
                                        </p:attrNameLst>
                                      </p:cBhvr>
                                      <p:rCtr x="48177" y="23"/>
                                    </p:animMotion>
                                  </p:childTnLst>
                                </p:cTn>
                              </p:par>
                              <p:par>
                                <p:cTn id="7" presetID="42" presetClass="path" presetSubtype="0" accel="50000" decel="50000" fill="hold" nodeType="withEffect">
                                  <p:stCondLst>
                                    <p:cond delay="750"/>
                                  </p:stCondLst>
                                  <p:childTnLst>
                                    <p:animMotion origin="layout" path="M -1.68794E-6 -3.33333E-6 L 0.76856 -0.02454 " pathEditMode="fixed" rAng="0" ptsTypes="AA">
                                      <p:cBhvr>
                                        <p:cTn id="8" dur="2000" fill="hold"/>
                                        <p:tgtEl>
                                          <p:spTgt spid="6"/>
                                        </p:tgtEl>
                                        <p:attrNameLst>
                                          <p:attrName>ppt_x</p:attrName>
                                          <p:attrName>ppt_y</p:attrName>
                                        </p:attrNameLst>
                                      </p:cBhvr>
                                      <p:rCtr x="38421" y="-1227"/>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500"/>
                                  </p:stCondLst>
                                  <p:childTnLst>
                                    <p:animMotion origin="layout" path="M 2.40167E-6 -3.7037E-7 L 0.99309 -0.00694 " pathEditMode="relative" rAng="0" ptsTypes="AA">
                                      <p:cBhvr>
                                        <p:cTn id="18" dur="2000" fill="hold"/>
                                        <p:tgtEl>
                                          <p:spTgt spid="9"/>
                                        </p:tgtEl>
                                        <p:attrNameLst>
                                          <p:attrName>ppt_x</p:attrName>
                                          <p:attrName>ppt_y</p:attrName>
                                        </p:attrNameLst>
                                      </p:cBhvr>
                                      <p:rCtr x="49648" y="-347"/>
                                    </p:animMotion>
                                  </p:childTnLst>
                                </p:cTn>
                              </p:par>
                              <p:par>
                                <p:cTn id="19" presetID="42" presetClass="path" presetSubtype="0" accel="50000" decel="50000" fill="hold" nodeType="withEffect">
                                  <p:stCondLst>
                                    <p:cond delay="500"/>
                                  </p:stCondLst>
                                  <p:childTnLst>
                                    <p:animMotion origin="layout" path="M -3.49049E-7 2.96296E-6 L -1.02488 -0.02107 " pathEditMode="relative" rAng="0" ptsTypes="AA">
                                      <p:cBhvr>
                                        <p:cTn id="20" dur="2000" fill="hold"/>
                                        <p:tgtEl>
                                          <p:spTgt spid="8"/>
                                        </p:tgtEl>
                                        <p:attrNameLst>
                                          <p:attrName>ppt_x</p:attrName>
                                          <p:attrName>ppt_y</p:attrName>
                                        </p:attrNameLst>
                                      </p:cBhvr>
                                      <p:rCtr x="-51250" y="-1065"/>
                                    </p:animMotion>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on trains- major four cases</a:t>
            </a:r>
          </a:p>
        </p:txBody>
      </p:sp>
      <p:sp>
        <p:nvSpPr>
          <p:cNvPr id="3" name="TextBox 2"/>
          <p:cNvSpPr txBox="1"/>
          <p:nvPr/>
        </p:nvSpPr>
        <p:spPr>
          <a:xfrm>
            <a:off x="189756" y="1700808"/>
            <a:ext cx="6480720" cy="4247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Lucida Calligraphy" panose="03010101010101010101" pitchFamily="66" charset="0"/>
              </a:rPr>
              <a:t>Case 1: Two trains crossing each other</a:t>
            </a:r>
            <a:endParaRPr lang="en-IN" sz="2400" dirty="0">
              <a:solidFill>
                <a:schemeClr val="bg1"/>
              </a:solidFill>
              <a:latin typeface="Lucida Calligraphy" panose="03010101010101010101" pitchFamily="66" charset="0"/>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8110636" y="2478038"/>
            <a:ext cx="4824537" cy="1912417"/>
          </a:xfrm>
          <a:prstGeom prst="rect">
            <a:avLst/>
          </a:prstGeom>
        </p:spPr>
      </p:pic>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276" y="1675202"/>
            <a:ext cx="4571999" cy="191241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77788" y="3926232"/>
                <a:ext cx="9289429" cy="2512611"/>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dirty="0">
                    <a:solidFill>
                      <a:schemeClr val="accent2">
                        <a:lumMod val="75000"/>
                      </a:schemeClr>
                    </a:solidFill>
                    <a:latin typeface="Segoe Print" panose="02000600000000000000" pitchFamily="2" charset="0"/>
                  </a:rPr>
                  <a:t>Relative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𝒕𝒓𝒂𝒊𝒏</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𝟏</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𝒕𝒓𝒂𝒊𝒏</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𝟐</m:t>
                        </m:r>
                      </m:num>
                      <m:den>
                        <m:r>
                          <a:rPr lang="en-US" sz="3200" b="1" i="1">
                            <a:solidFill>
                              <a:srgbClr val="FFFF00"/>
                            </a:solidFill>
                            <a:latin typeface="Cambria Math" panose="02040503050406030204" pitchFamily="18" charset="0"/>
                          </a:rPr>
                          <m:t>𝑻</m:t>
                        </m:r>
                        <m:r>
                          <a:rPr lang="en-US" sz="3200" b="1" i="1" smtClean="0">
                            <a:solidFill>
                              <a:srgbClr val="FFFF00"/>
                            </a:solidFill>
                            <a:latin typeface="Cambria Math" panose="02040503050406030204" pitchFamily="18" charset="0"/>
                          </a:rPr>
                          <m:t>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𝒕𝒊𝒎𝒆</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𝒕𝒂𝒌𝒆𝒏</m:t>
                        </m:r>
                      </m:den>
                    </m:f>
                  </m:oMath>
                </a14:m>
                <a:endParaRPr lang="en-US" sz="3200" dirty="0">
                  <a:solidFill>
                    <a:srgbClr val="FFFF00"/>
                  </a:solidFill>
                  <a:latin typeface="Script MT Bold" panose="03040602040607080904" pitchFamily="66" charset="0"/>
                </a:endParaRPr>
              </a:p>
              <a:p>
                <a:pPr>
                  <a:lnSpc>
                    <a:spcPct val="90000"/>
                  </a:lnSpc>
                </a:pPr>
                <a:endParaRPr lang="en-US" sz="3200" dirty="0">
                  <a:solidFill>
                    <a:srgbClr val="FFFF00"/>
                  </a:solidFill>
                  <a:latin typeface="Script MT Bold" panose="03040602040607080904" pitchFamily="66" charset="0"/>
                </a:endParaRPr>
              </a:p>
              <a:p>
                <a:pPr>
                  <a:lnSpc>
                    <a:spcPct val="90000"/>
                  </a:lnSpc>
                </a:pPr>
                <a:r>
                  <a:rPr lang="en-US" sz="3200" dirty="0">
                    <a:solidFill>
                      <a:srgbClr val="FFFF00"/>
                    </a:solidFill>
                    <a:latin typeface="Script MT Bold" panose="03040602040607080904" pitchFamily="66" charset="0"/>
                  </a:rPr>
                  <a:t>Note: Relative speed depends on the direction they move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77788" y="3926232"/>
                <a:ext cx="9289429" cy="2512611"/>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8192788" y="2557024"/>
            <a:ext cx="4824537" cy="1912417"/>
          </a:xfrm>
          <a:prstGeom prst="rect">
            <a:avLst/>
          </a:prstGeom>
        </p:spPr>
      </p:pic>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124" y="1754188"/>
            <a:ext cx="4571999" cy="1912417"/>
          </a:xfrm>
          <a:prstGeom prst="rect">
            <a:avLst/>
          </a:prstGeom>
        </p:spPr>
      </p:pic>
    </p:spTree>
    <p:extLst>
      <p:ext uri="{BB962C8B-B14F-4D97-AF65-F5344CB8AC3E}">
        <p14:creationId xmlns:p14="http://schemas.microsoft.com/office/powerpoint/2010/main" val="22158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1000"/>
                                  </p:stCondLst>
                                  <p:childTnLst>
                                    <p:animMotion origin="layout" path="M -3.82131E-6 -4.81481E-6 L 0.8049 -0.01527 " pathEditMode="relative" rAng="0" ptsTypes="AA">
                                      <p:cBhvr>
                                        <p:cTn id="6" dur="9000" fill="hold"/>
                                        <p:tgtEl>
                                          <p:spTgt spid="8"/>
                                        </p:tgtEl>
                                        <p:attrNameLst>
                                          <p:attrName>ppt_x</p:attrName>
                                          <p:attrName>ppt_y</p:attrName>
                                        </p:attrNameLst>
                                      </p:cBhvr>
                                      <p:rCtr x="40245" y="-764"/>
                                    </p:animMotion>
                                  </p:childTnLst>
                                </p:cTn>
                              </p:par>
                              <p:par>
                                <p:cTn id="7" presetID="42" presetClass="path" presetSubtype="0" accel="50000" decel="50000" fill="hold" nodeType="withEffect">
                                  <p:stCondLst>
                                    <p:cond delay="250"/>
                                  </p:stCondLst>
                                  <p:childTnLst>
                                    <p:animMotion origin="layout" path="M 4.36312E-6 -4.44444E-6 L -0.7472 -0.00069 " pathEditMode="relative" rAng="0" ptsTypes="AA">
                                      <p:cBhvr>
                                        <p:cTn id="8" dur="6000" fill="hold"/>
                                        <p:tgtEl>
                                          <p:spTgt spid="7"/>
                                        </p:tgtEl>
                                        <p:attrNameLst>
                                          <p:attrName>ppt_x</p:attrName>
                                          <p:attrName>ppt_y</p:attrName>
                                        </p:attrNameLst>
                                      </p:cBhvr>
                                      <p:rCtr x="-37367" y="-46"/>
                                    </p:animMotion>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1000"/>
                                  </p:stCondLst>
                                  <p:childTnLst>
                                    <p:animMotion origin="layout" path="M -3.82131E-6 -4.81481E-6 L 0.8049 -0.01527 " pathEditMode="relative" rAng="0" ptsTypes="AA">
                                      <p:cBhvr>
                                        <p:cTn id="17" dur="9000" fill="hold"/>
                                        <p:tgtEl>
                                          <p:spTgt spid="11"/>
                                        </p:tgtEl>
                                        <p:attrNameLst>
                                          <p:attrName>ppt_x</p:attrName>
                                          <p:attrName>ppt_y</p:attrName>
                                        </p:attrNameLst>
                                      </p:cBhvr>
                                      <p:rCtr x="40245" y="-764"/>
                                    </p:animMotion>
                                  </p:childTnLst>
                                </p:cTn>
                              </p:par>
                              <p:par>
                                <p:cTn id="18" presetID="42" presetClass="path" presetSubtype="0" accel="50000" decel="50000" fill="hold" nodeType="withEffect">
                                  <p:stCondLst>
                                    <p:cond delay="250"/>
                                  </p:stCondLst>
                                  <p:childTnLst>
                                    <p:animMotion origin="layout" path="M 4.36312E-6 -4.44444E-6 L -0.7472 -0.00069 " pathEditMode="relative" rAng="0" ptsTypes="AA">
                                      <p:cBhvr>
                                        <p:cTn id="19" dur="6000" fill="hold"/>
                                        <p:tgtEl>
                                          <p:spTgt spid="10"/>
                                        </p:tgtEl>
                                        <p:attrNameLst>
                                          <p:attrName>ppt_x</p:attrName>
                                          <p:attrName>ppt_y</p:attrName>
                                        </p:attrNameLst>
                                      </p:cBhvr>
                                      <p:rCtr x="-37367"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on trains- major four cases</a:t>
            </a:r>
          </a:p>
        </p:txBody>
      </p:sp>
      <p:sp>
        <p:nvSpPr>
          <p:cNvPr id="3" name="TextBox 2"/>
          <p:cNvSpPr txBox="1"/>
          <p:nvPr/>
        </p:nvSpPr>
        <p:spPr>
          <a:xfrm>
            <a:off x="189756" y="1295400"/>
            <a:ext cx="11593288" cy="109876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Lucida Calligraphy" panose="03010101010101010101" pitchFamily="66" charset="0"/>
              </a:rPr>
              <a:t>Case 2: Two objects considered where one object is moving and other is stationary. Example: Train crossing platform, Train crossing Bridge, Train crossing a stationary train.</a:t>
            </a:r>
            <a:endParaRPr lang="en-IN" sz="2400" dirty="0">
              <a:solidFill>
                <a:schemeClr val="bg1"/>
              </a:solidFill>
              <a:latin typeface="Lucida Calligraphy" panose="03010101010101010101" pitchFamily="66"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74540" y="2105632"/>
            <a:ext cx="3779911" cy="158109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189756" y="4221088"/>
                <a:ext cx="11089232" cy="2512611"/>
              </a:xfrm>
              <a:prstGeom prst="rect">
                <a:avLst/>
              </a:prstGeom>
              <a:noFill/>
              <a:ln w="9525" cap="flat" cmpd="sng" algn="ctr">
                <a:solidFill>
                  <a:schemeClr val="tx1"/>
                </a:solid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r>
                  <a:rPr lang="en-US" sz="3200" dirty="0">
                    <a:solidFill>
                      <a:schemeClr val="accent2">
                        <a:lumMod val="75000"/>
                      </a:schemeClr>
                    </a:solidFill>
                    <a:latin typeface="Segoe Print" panose="02000600000000000000" pitchFamily="2" charset="0"/>
                  </a:rPr>
                  <a:t> speed (s)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𝒕𝒓𝒂𝒊𝒏</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𝟏</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𝒃𝒓𝒊𝒅𝒈𝒆</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𝒕𝒓𝒂𝒊𝒏</m:t>
                        </m:r>
                      </m:num>
                      <m:den>
                        <m:r>
                          <a:rPr lang="en-US" sz="3200" b="1" i="1">
                            <a:solidFill>
                              <a:srgbClr val="FFFF00"/>
                            </a:solidFill>
                            <a:latin typeface="Cambria Math" panose="02040503050406030204" pitchFamily="18" charset="0"/>
                          </a:rPr>
                          <m:t>𝑻</m:t>
                        </m:r>
                        <m:r>
                          <a:rPr lang="en-US" sz="3200" b="1" i="1" smtClean="0">
                            <a:solidFill>
                              <a:srgbClr val="FFFF00"/>
                            </a:solidFill>
                            <a:latin typeface="Cambria Math" panose="02040503050406030204" pitchFamily="18" charset="0"/>
                          </a:rPr>
                          <m:t>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𝒕𝒊𝒎𝒆</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𝒕𝒂𝒌𝒆𝒏</m:t>
                        </m:r>
                      </m:den>
                    </m:f>
                  </m:oMath>
                </a14:m>
                <a:endParaRPr lang="en-US" sz="3200" dirty="0">
                  <a:solidFill>
                    <a:srgbClr val="FFFF00"/>
                  </a:solidFill>
                  <a:latin typeface="Script MT Bold" panose="03040602040607080904" pitchFamily="66" charset="0"/>
                </a:endParaRPr>
              </a:p>
              <a:p>
                <a:pPr>
                  <a:lnSpc>
                    <a:spcPct val="90000"/>
                  </a:lnSpc>
                </a:pPr>
                <a:endParaRPr lang="en-US" sz="3200" dirty="0">
                  <a:solidFill>
                    <a:srgbClr val="FFFF00"/>
                  </a:solidFill>
                  <a:latin typeface="Script MT Bold" panose="03040602040607080904" pitchFamily="66" charset="0"/>
                </a:endParaRPr>
              </a:p>
              <a:p>
                <a:pPr>
                  <a:lnSpc>
                    <a:spcPct val="90000"/>
                  </a:lnSpc>
                </a:pPr>
                <a:r>
                  <a:rPr lang="en-US" sz="3200" dirty="0">
                    <a:solidFill>
                      <a:srgbClr val="FFFF00"/>
                    </a:solidFill>
                    <a:latin typeface="Script MT Bold" panose="03040602040607080904" pitchFamily="66" charset="0"/>
                  </a:rPr>
                  <a:t>Note:  speed of the moving object (s) , speed of stationary object is zero.</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189756" y="4221088"/>
                <a:ext cx="11089232" cy="2512611"/>
              </a:xfrm>
              <a:prstGeom prst="rect">
                <a:avLst/>
              </a:prstGeom>
              <a:blipFill>
                <a:blip r:embed="rId4"/>
                <a:stretch>
                  <a:fillRect/>
                </a:stretch>
              </a:blipFill>
              <a:ln w="9525" cap="flat" cmpd="sng" algn="ctr">
                <a:solidFill>
                  <a:schemeClr val="tx1"/>
                </a:solid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sp>
        <p:nvSpPr>
          <p:cNvPr id="4" name="TextBox 3"/>
          <p:cNvSpPr txBox="1"/>
          <p:nvPr/>
        </p:nvSpPr>
        <p:spPr>
          <a:xfrm>
            <a:off x="4078189" y="3305836"/>
            <a:ext cx="4032448" cy="424732"/>
          </a:xfrm>
          <a:prstGeom prst="rect">
            <a:avLst/>
          </a:prstGeom>
          <a:solidFill>
            <a:schemeClr val="accent3">
              <a:lumMod val="60000"/>
              <a:lumOff val="40000"/>
            </a:schemeClr>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rtDeco"/>
          </a:sp3d>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0000"/>
              </a:lnSpc>
            </a:pPr>
            <a:r>
              <a:rPr lang="en-US" sz="2400" dirty="0">
                <a:solidFill>
                  <a:schemeClr val="accent5">
                    <a:lumMod val="75000"/>
                  </a:schemeClr>
                </a:solidFill>
                <a:latin typeface="Bahnschrift Light SemiCondensed" panose="020B0502040204020203" pitchFamily="34" charset="0"/>
              </a:rPr>
              <a:t>Platform/Bridge / Train</a:t>
            </a:r>
            <a:endParaRPr lang="en-IN" sz="2400" dirty="0">
              <a:solidFill>
                <a:schemeClr val="accent5">
                  <a:lumMod val="75000"/>
                </a:schemeClr>
              </a:solidFill>
              <a:latin typeface="Bahnschrift Light SemiCondensed" panose="020B0502040204020203" pitchFamily="34" charset="0"/>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74540" y="2084780"/>
            <a:ext cx="3779911" cy="1581095"/>
          </a:xfrm>
          <a:prstGeom prst="rect">
            <a:avLst/>
          </a:prstGeom>
        </p:spPr>
      </p:pic>
      <p:sp>
        <p:nvSpPr>
          <p:cNvPr id="10" name="TextBox 9"/>
          <p:cNvSpPr txBox="1"/>
          <p:nvPr/>
        </p:nvSpPr>
        <p:spPr>
          <a:xfrm>
            <a:off x="4078189" y="3284984"/>
            <a:ext cx="4032448" cy="424732"/>
          </a:xfrm>
          <a:prstGeom prst="rect">
            <a:avLst/>
          </a:prstGeom>
          <a:solidFill>
            <a:schemeClr val="accent3">
              <a:lumMod val="60000"/>
              <a:lumOff val="40000"/>
            </a:schemeClr>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rtDeco"/>
          </a:sp3d>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0000"/>
              </a:lnSpc>
            </a:pPr>
            <a:r>
              <a:rPr lang="en-US" sz="2400" dirty="0">
                <a:solidFill>
                  <a:schemeClr val="accent5">
                    <a:lumMod val="75000"/>
                  </a:schemeClr>
                </a:solidFill>
                <a:latin typeface="Bahnschrift Light SemiCondensed" panose="020B0502040204020203" pitchFamily="34" charset="0"/>
              </a:rPr>
              <a:t>Platform/Bridge / Train</a:t>
            </a:r>
            <a:endParaRPr lang="en-IN" sz="2400" dirty="0">
              <a:solidFill>
                <a:schemeClr val="accent5">
                  <a:lumMod val="75000"/>
                </a:schemeClr>
              </a:solidFill>
              <a:latin typeface="Bahnschrift Light SemiCondensed" panose="020B0502040204020203" pitchFamily="34" charset="0"/>
            </a:endParaRPr>
          </a:p>
        </p:txBody>
      </p:sp>
    </p:spTree>
    <p:extLst>
      <p:ext uri="{BB962C8B-B14F-4D97-AF65-F5344CB8AC3E}">
        <p14:creationId xmlns:p14="http://schemas.microsoft.com/office/powerpoint/2010/main" val="30820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5000" accel="50000" decel="50000" fill="remove" nodeType="clickEffect">
                                  <p:stCondLst>
                                    <p:cond delay="0"/>
                                  </p:stCondLst>
                                  <p:childTnLst>
                                    <p:animMotion origin="layout" path="M -8.51784E-7 -2.22222E-6 L 1.21555 -0.01805 " pathEditMode="relative" rAng="0" ptsTypes="AA">
                                      <p:cBhvr>
                                        <p:cTn id="6" dur="5000" fill="hold"/>
                                        <p:tgtEl>
                                          <p:spTgt spid="8"/>
                                        </p:tgtEl>
                                        <p:attrNameLst>
                                          <p:attrName>ppt_x</p:attrName>
                                          <p:attrName>ppt_y</p:attrName>
                                        </p:attrNameLst>
                                      </p:cBhvr>
                                      <p:rCtr x="60771" y="-903"/>
                                    </p:animMotion>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2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repeatCount="5000" accel="50000" decel="50000" fill="remove" nodeType="clickEffect">
                                  <p:stCondLst>
                                    <p:cond delay="0"/>
                                  </p:stCondLst>
                                  <p:childTnLst>
                                    <p:animMotion origin="layout" path="M -8.51784E-7 -2.22222E-6 L 1.21555 -0.01805 " pathEditMode="relative" rAng="0" ptsTypes="AA">
                                      <p:cBhvr>
                                        <p:cTn id="15" dur="5000" fill="hold"/>
                                        <p:tgtEl>
                                          <p:spTgt spid="7"/>
                                        </p:tgtEl>
                                        <p:attrNameLst>
                                          <p:attrName>ppt_x</p:attrName>
                                          <p:attrName>ppt_y</p:attrName>
                                        </p:attrNameLst>
                                      </p:cBhvr>
                                      <p:rCtr x="60771"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on trains- major four cases</a:t>
            </a:r>
          </a:p>
        </p:txBody>
      </p:sp>
      <p:sp>
        <p:nvSpPr>
          <p:cNvPr id="3" name="TextBox 2"/>
          <p:cNvSpPr txBox="1"/>
          <p:nvPr/>
        </p:nvSpPr>
        <p:spPr>
          <a:xfrm>
            <a:off x="189756" y="1700808"/>
            <a:ext cx="11737304" cy="7571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Lucida Calligraphy" panose="03010101010101010101" pitchFamily="66" charset="0"/>
              </a:rPr>
              <a:t>Case 3: Two objects crossing each other, where one has negligible length &amp; other has a definite length, </a:t>
            </a:r>
            <a:r>
              <a:rPr lang="en-US" sz="2400" dirty="0" err="1">
                <a:solidFill>
                  <a:schemeClr val="bg1"/>
                </a:solidFill>
                <a:latin typeface="Lucida Calligraphy" panose="03010101010101010101" pitchFamily="66" charset="0"/>
              </a:rPr>
              <a:t>eg</a:t>
            </a:r>
            <a:r>
              <a:rPr lang="en-US" sz="2400" dirty="0">
                <a:solidFill>
                  <a:schemeClr val="bg1"/>
                </a:solidFill>
                <a:latin typeface="Lucida Calligraphy" panose="03010101010101010101" pitchFamily="66" charset="0"/>
              </a:rPr>
              <a:t>: train &amp; man, </a:t>
            </a:r>
            <a:r>
              <a:rPr lang="en-US" sz="2400" dirty="0" err="1">
                <a:solidFill>
                  <a:schemeClr val="bg1"/>
                </a:solidFill>
                <a:latin typeface="Lucida Calligraphy" panose="03010101010101010101" pitchFamily="66" charset="0"/>
              </a:rPr>
              <a:t>train&amp;bird</a:t>
            </a:r>
            <a:r>
              <a:rPr lang="en-US" sz="2400" dirty="0">
                <a:solidFill>
                  <a:schemeClr val="bg1"/>
                </a:solidFill>
                <a:latin typeface="Lucida Calligraphy" panose="03010101010101010101" pitchFamily="66" charset="0"/>
              </a:rPr>
              <a:t>, </a:t>
            </a:r>
            <a:r>
              <a:rPr lang="en-US" sz="2400" dirty="0" err="1">
                <a:solidFill>
                  <a:schemeClr val="bg1"/>
                </a:solidFill>
                <a:latin typeface="Lucida Calligraphy" panose="03010101010101010101" pitchFamily="66" charset="0"/>
              </a:rPr>
              <a:t>etc</a:t>
            </a:r>
            <a:r>
              <a:rPr lang="en-US" sz="2400" dirty="0">
                <a:solidFill>
                  <a:schemeClr val="bg1"/>
                </a:solidFill>
                <a:latin typeface="Lucida Calligraphy" panose="03010101010101010101" pitchFamily="66" charset="0"/>
              </a:rPr>
              <a:t> </a:t>
            </a:r>
            <a:endParaRPr lang="en-IN" sz="2400" dirty="0">
              <a:solidFill>
                <a:schemeClr val="bg1"/>
              </a:solidFill>
              <a:latin typeface="Lucida Calligraphy" panose="03010101010101010101" pitchFamily="66"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47489" y="1832672"/>
            <a:ext cx="4571999" cy="191241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77788" y="3926232"/>
                <a:ext cx="9289429" cy="2512611"/>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dirty="0">
                    <a:solidFill>
                      <a:schemeClr val="accent2">
                        <a:lumMod val="75000"/>
                      </a:schemeClr>
                    </a:solidFill>
                    <a:latin typeface="Segoe Print" panose="02000600000000000000" pitchFamily="2" charset="0"/>
                  </a:rPr>
                  <a:t>Relative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𝒕𝒓𝒂𝒊𝒏</m:t>
                        </m:r>
                        <m:r>
                          <a:rPr lang="en-US" sz="3200" b="1" i="1" smtClean="0">
                            <a:solidFill>
                              <a:srgbClr val="FFFF00"/>
                            </a:solidFill>
                            <a:latin typeface="Cambria Math" panose="02040503050406030204" pitchFamily="18" charset="0"/>
                          </a:rPr>
                          <m:t> </m:t>
                        </m:r>
                      </m:num>
                      <m:den>
                        <m:r>
                          <a:rPr lang="en-US" sz="3200" b="1" i="1">
                            <a:solidFill>
                              <a:srgbClr val="FFFF00"/>
                            </a:solidFill>
                            <a:latin typeface="Cambria Math" panose="02040503050406030204" pitchFamily="18" charset="0"/>
                          </a:rPr>
                          <m:t>𝑻</m:t>
                        </m:r>
                        <m:r>
                          <a:rPr lang="en-US" sz="3200" b="1" i="1" smtClean="0">
                            <a:solidFill>
                              <a:srgbClr val="FFFF00"/>
                            </a:solidFill>
                            <a:latin typeface="Cambria Math" panose="02040503050406030204" pitchFamily="18" charset="0"/>
                          </a:rPr>
                          <m:t>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𝒕𝒊𝒎𝒆</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𝒕𝒂𝒌𝒆𝒏</m:t>
                        </m:r>
                      </m:den>
                    </m:f>
                  </m:oMath>
                </a14:m>
                <a:endParaRPr lang="en-US" sz="3200" dirty="0">
                  <a:solidFill>
                    <a:srgbClr val="FFFF00"/>
                  </a:solidFill>
                  <a:latin typeface="Script MT Bold" panose="03040602040607080904" pitchFamily="66" charset="0"/>
                </a:endParaRPr>
              </a:p>
              <a:p>
                <a:pPr>
                  <a:lnSpc>
                    <a:spcPct val="90000"/>
                  </a:lnSpc>
                </a:pPr>
                <a:endParaRPr lang="en-US" sz="3200" dirty="0">
                  <a:solidFill>
                    <a:srgbClr val="FFFF00"/>
                  </a:solidFill>
                  <a:latin typeface="Script MT Bold" panose="03040602040607080904" pitchFamily="66" charset="0"/>
                </a:endParaRPr>
              </a:p>
              <a:p>
                <a:pPr>
                  <a:lnSpc>
                    <a:spcPct val="90000"/>
                  </a:lnSpc>
                </a:pPr>
                <a:r>
                  <a:rPr lang="en-US" sz="3200" dirty="0">
                    <a:solidFill>
                      <a:srgbClr val="FFFF00"/>
                    </a:solidFill>
                    <a:latin typeface="Script MT Bold" panose="03040602040607080904" pitchFamily="66" charset="0"/>
                  </a:rPr>
                  <a:t>Note: Relative speed depends on the direction they move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77788" y="3926232"/>
                <a:ext cx="9289429" cy="2512611"/>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4" name="Picture 3"/>
          <p:cNvPicPr>
            <a:picLocks noChangeAspect="1"/>
          </p:cNvPicPr>
          <p:nvPr/>
        </p:nvPicPr>
        <p:blipFill>
          <a:blip r:embed="rId5" cstate="print">
            <a:extLst>
              <a:ext uri="{BEBA8EAE-BF5A-486C-A8C5-ECC9F3942E4B}">
                <a14:imgProps xmlns:a14="http://schemas.microsoft.com/office/drawing/2010/main">
                  <a14:imgLayer r:embed="rId6">
                    <a14:imgEffect>
                      <a14:backgroundRemoval t="1970" b="95455" l="10000" r="90000"/>
                    </a14:imgEffect>
                  </a14:imgLayer>
                </a14:imgProps>
              </a:ext>
              <a:ext uri="{28A0092B-C50C-407E-A947-70E740481C1C}">
                <a14:useLocalDpi xmlns:a14="http://schemas.microsoft.com/office/drawing/2010/main" val="0"/>
              </a:ext>
            </a:extLst>
          </a:blip>
          <a:stretch>
            <a:fillRect/>
          </a:stretch>
        </p:blipFill>
        <p:spPr>
          <a:xfrm>
            <a:off x="11025118" y="2564904"/>
            <a:ext cx="1163707" cy="1163707"/>
          </a:xfrm>
          <a:prstGeom prst="rect">
            <a:avLst/>
          </a:prstGeom>
        </p:spPr>
      </p:pic>
    </p:spTree>
    <p:extLst>
      <p:ext uri="{BB962C8B-B14F-4D97-AF65-F5344CB8AC3E}">
        <p14:creationId xmlns:p14="http://schemas.microsoft.com/office/powerpoint/2010/main" val="364470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59937E-6 -1.48148E-6 L 0.67492 0.00023 " pathEditMode="relative" rAng="0" ptsTypes="AA">
                                      <p:cBhvr>
                                        <p:cTn id="6" dur="6000" fill="hold"/>
                                        <p:tgtEl>
                                          <p:spTgt spid="8"/>
                                        </p:tgtEl>
                                        <p:attrNameLst>
                                          <p:attrName>ppt_x</p:attrName>
                                          <p:attrName>ppt_y</p:attrName>
                                        </p:attrNameLst>
                                      </p:cBhvr>
                                      <p:rCtr x="33746" y="0"/>
                                    </p:animMotion>
                                  </p:childTnLst>
                                </p:cTn>
                              </p:par>
                              <p:par>
                                <p:cTn id="7" presetID="42" presetClass="path" presetSubtype="0" accel="50000" decel="50000" fill="hold" nodeType="withEffect">
                                  <p:stCondLst>
                                    <p:cond delay="0"/>
                                  </p:stCondLst>
                                  <p:childTnLst>
                                    <p:animMotion origin="layout" path="M -1.09403E-6 3.7037E-6 L -0.53308 0.03865 " pathEditMode="relative" rAng="0" ptsTypes="AA">
                                      <p:cBhvr>
                                        <p:cTn id="8" dur="6000" fill="hold"/>
                                        <p:tgtEl>
                                          <p:spTgt spid="4"/>
                                        </p:tgtEl>
                                        <p:attrNameLst>
                                          <p:attrName>ppt_x</p:attrName>
                                          <p:attrName>ppt_y</p:attrName>
                                        </p:attrNameLst>
                                      </p:cBhvr>
                                      <p:rCtr x="-26661" y="1921"/>
                                    </p:animMotion>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on trains- major four cases</a:t>
            </a:r>
          </a:p>
        </p:txBody>
      </p:sp>
      <p:sp>
        <p:nvSpPr>
          <p:cNvPr id="3" name="TextBox 2"/>
          <p:cNvSpPr txBox="1"/>
          <p:nvPr/>
        </p:nvSpPr>
        <p:spPr>
          <a:xfrm>
            <a:off x="189756" y="1700808"/>
            <a:ext cx="11737304" cy="7571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Lucida Calligraphy" panose="03010101010101010101" pitchFamily="66" charset="0"/>
              </a:rPr>
              <a:t>Case 4: Two objects crossing each other, where one has negligible length &amp; other has a definite length, </a:t>
            </a:r>
            <a:r>
              <a:rPr lang="en-US" sz="2400" dirty="0" err="1">
                <a:solidFill>
                  <a:schemeClr val="bg1"/>
                </a:solidFill>
                <a:latin typeface="Lucida Calligraphy" panose="03010101010101010101" pitchFamily="66" charset="0"/>
              </a:rPr>
              <a:t>eg</a:t>
            </a:r>
            <a:r>
              <a:rPr lang="en-US" sz="2400" dirty="0">
                <a:solidFill>
                  <a:schemeClr val="bg1"/>
                </a:solidFill>
                <a:latin typeface="Lucida Calligraphy" panose="03010101010101010101" pitchFamily="66" charset="0"/>
              </a:rPr>
              <a:t>: train &amp; man, </a:t>
            </a:r>
            <a:r>
              <a:rPr lang="en-US" sz="2400" dirty="0" err="1">
                <a:solidFill>
                  <a:schemeClr val="bg1"/>
                </a:solidFill>
                <a:latin typeface="Lucida Calligraphy" panose="03010101010101010101" pitchFamily="66" charset="0"/>
              </a:rPr>
              <a:t>train&amp;bird</a:t>
            </a:r>
            <a:r>
              <a:rPr lang="en-US" sz="2400" dirty="0">
                <a:solidFill>
                  <a:schemeClr val="bg1"/>
                </a:solidFill>
                <a:latin typeface="Lucida Calligraphy" panose="03010101010101010101" pitchFamily="66" charset="0"/>
              </a:rPr>
              <a:t>, </a:t>
            </a:r>
            <a:r>
              <a:rPr lang="en-US" sz="2400" dirty="0" err="1">
                <a:solidFill>
                  <a:schemeClr val="bg1"/>
                </a:solidFill>
                <a:latin typeface="Lucida Calligraphy" panose="03010101010101010101" pitchFamily="66" charset="0"/>
              </a:rPr>
              <a:t>etc</a:t>
            </a:r>
            <a:r>
              <a:rPr lang="en-US" sz="2400" dirty="0">
                <a:solidFill>
                  <a:schemeClr val="bg1"/>
                </a:solidFill>
                <a:latin typeface="Lucida Calligraphy" panose="03010101010101010101" pitchFamily="66" charset="0"/>
              </a:rPr>
              <a:t> </a:t>
            </a:r>
            <a:endParaRPr lang="en-IN" sz="2400" dirty="0">
              <a:solidFill>
                <a:schemeClr val="bg1"/>
              </a:solidFill>
              <a:latin typeface="Lucida Calligraphy" panose="03010101010101010101" pitchFamily="66" charset="0"/>
            </a:endParaRP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70484" y="1907137"/>
            <a:ext cx="4571999" cy="191241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77788" y="3926232"/>
                <a:ext cx="9289429" cy="2512611"/>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dirty="0">
                    <a:solidFill>
                      <a:schemeClr val="accent2">
                        <a:lumMod val="75000"/>
                      </a:schemeClr>
                    </a:solidFill>
                    <a:latin typeface="Segoe Print" panose="02000600000000000000" pitchFamily="2" charset="0"/>
                  </a:rPr>
                  <a:t> speed(s)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𝒍𝒆𝒏𝒈𝒕𝒉</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𝒐𝒇</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𝒕𝒓𝒂𝒊𝒏</m:t>
                        </m:r>
                        <m:r>
                          <a:rPr lang="en-US" sz="3200" b="1" i="1" smtClean="0">
                            <a:solidFill>
                              <a:srgbClr val="FFFF00"/>
                            </a:solidFill>
                            <a:latin typeface="Cambria Math" panose="02040503050406030204" pitchFamily="18" charset="0"/>
                          </a:rPr>
                          <m:t> </m:t>
                        </m:r>
                      </m:num>
                      <m:den>
                        <m:r>
                          <a:rPr lang="en-US" sz="3200" b="1" i="1">
                            <a:solidFill>
                              <a:srgbClr val="FFFF00"/>
                            </a:solidFill>
                            <a:latin typeface="Cambria Math" panose="02040503050406030204" pitchFamily="18" charset="0"/>
                          </a:rPr>
                          <m:t>𝑻</m:t>
                        </m:r>
                        <m:r>
                          <a:rPr lang="en-US" sz="3200" b="1" i="1" smtClean="0">
                            <a:solidFill>
                              <a:srgbClr val="FFFF00"/>
                            </a:solidFill>
                            <a:latin typeface="Cambria Math" panose="02040503050406030204" pitchFamily="18" charset="0"/>
                          </a:rPr>
                          <m:t>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𝒕𝒊𝒎𝒆</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𝒕𝒂𝒌𝒆𝒏</m:t>
                        </m:r>
                      </m:den>
                    </m:f>
                  </m:oMath>
                </a14:m>
                <a:endParaRPr lang="en-US" sz="3200" dirty="0">
                  <a:solidFill>
                    <a:srgbClr val="FFFF00"/>
                  </a:solidFill>
                  <a:latin typeface="Script MT Bold" panose="03040602040607080904" pitchFamily="66" charset="0"/>
                </a:endParaRPr>
              </a:p>
              <a:p>
                <a:pPr>
                  <a:lnSpc>
                    <a:spcPct val="90000"/>
                  </a:lnSpc>
                </a:pPr>
                <a:endParaRPr lang="en-US" sz="3200" dirty="0">
                  <a:solidFill>
                    <a:srgbClr val="FFFF00"/>
                  </a:solidFill>
                  <a:latin typeface="Script MT Bold" panose="03040602040607080904" pitchFamily="66" charset="0"/>
                </a:endParaRPr>
              </a:p>
              <a:p>
                <a:pPr>
                  <a:lnSpc>
                    <a:spcPct val="90000"/>
                  </a:lnSpc>
                </a:pPr>
                <a:r>
                  <a:rPr lang="en-US" sz="3200" dirty="0">
                    <a:solidFill>
                      <a:srgbClr val="FFFF00"/>
                    </a:solidFill>
                    <a:latin typeface="Script MT Bold" panose="03040602040607080904" pitchFamily="66" charset="0"/>
                  </a:rPr>
                  <a:t>Note:  speed of the moving object alone is considered.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9" name="TextBox 8"/>
              <p:cNvSpPr txBox="1">
                <a:spLocks noRot="1" noChangeAspect="1" noMove="1" noResize="1" noEditPoints="1" noAdjustHandles="1" noChangeArrowheads="1" noChangeShapeType="1" noTextEdit="1"/>
              </p:cNvSpPr>
              <p:nvPr/>
            </p:nvSpPr>
            <p:spPr>
              <a:xfrm>
                <a:off x="477788" y="3926232"/>
                <a:ext cx="9289429" cy="2512611"/>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backgroundRemoval t="5000" b="90000" l="6500" r="92500"/>
                    </a14:imgEffect>
                  </a14:imgLayer>
                </a14:imgProps>
              </a:ext>
              <a:ext uri="{28A0092B-C50C-407E-A947-70E740481C1C}">
                <a14:useLocalDpi xmlns:a14="http://schemas.microsoft.com/office/drawing/2010/main" val="0"/>
              </a:ext>
            </a:extLst>
          </a:blip>
          <a:stretch>
            <a:fillRect/>
          </a:stretch>
        </p:blipFill>
        <p:spPr>
          <a:xfrm>
            <a:off x="6598468" y="2598325"/>
            <a:ext cx="2990695" cy="3229950"/>
          </a:xfrm>
          <a:prstGeom prst="rect">
            <a:avLst/>
          </a:prstGeom>
          <a:scene3d>
            <a:camera prst="perspectiveHeroicExtremeRightFacing"/>
            <a:lightRig rig="threePt" dir="t"/>
          </a:scene3d>
        </p:spPr>
      </p:pic>
    </p:spTree>
    <p:extLst>
      <p:ext uri="{BB962C8B-B14F-4D97-AF65-F5344CB8AC3E}">
        <p14:creationId xmlns:p14="http://schemas.microsoft.com/office/powerpoint/2010/main" val="123858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79213E-6 -1.11111E-6 L 0.94074 0.04074 " pathEditMode="relative" rAng="0" ptsTypes="AA">
                                      <p:cBhvr>
                                        <p:cTn id="6" dur="6000" fill="hold"/>
                                        <p:tgtEl>
                                          <p:spTgt spid="8"/>
                                        </p:tgtEl>
                                        <p:attrNameLst>
                                          <p:attrName>ppt_x</p:attrName>
                                          <p:attrName>ppt_y</p:attrName>
                                        </p:attrNameLst>
                                      </p:cBhvr>
                                      <p:rCtr x="47030" y="2037"/>
                                    </p:animMotion>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err="1">
                <a:solidFill>
                  <a:schemeClr val="bg1"/>
                </a:solidFill>
                <a:latin typeface="Segoe Print" panose="02000600000000000000" pitchFamily="2" charset="0"/>
              </a:rPr>
              <a:t>Bunti</a:t>
            </a:r>
            <a:r>
              <a:rPr lang="en-US" sz="2400" dirty="0">
                <a:solidFill>
                  <a:schemeClr val="bg1"/>
                </a:solidFill>
                <a:latin typeface="Segoe Print" panose="02000600000000000000" pitchFamily="2" charset="0"/>
              </a:rPr>
              <a:t> travels at a speed of 20 Kmph. After 5 hours, </a:t>
            </a:r>
            <a:r>
              <a:rPr lang="en-US" sz="2400" dirty="0" err="1">
                <a:solidFill>
                  <a:schemeClr val="bg1"/>
                </a:solidFill>
                <a:latin typeface="Segoe Print" panose="02000600000000000000" pitchFamily="2" charset="0"/>
              </a:rPr>
              <a:t>Bubli</a:t>
            </a:r>
            <a:r>
              <a:rPr lang="en-US" sz="2400" dirty="0">
                <a:solidFill>
                  <a:schemeClr val="bg1"/>
                </a:solidFill>
                <a:latin typeface="Segoe Print" panose="02000600000000000000" pitchFamily="2" charset="0"/>
              </a:rPr>
              <a:t> starts from the same point and travels towards </a:t>
            </a:r>
            <a:r>
              <a:rPr lang="en-US" sz="2400" dirty="0" err="1">
                <a:solidFill>
                  <a:schemeClr val="bg1"/>
                </a:solidFill>
                <a:latin typeface="Segoe Print" panose="02000600000000000000" pitchFamily="2" charset="0"/>
              </a:rPr>
              <a:t>Bunti</a:t>
            </a:r>
            <a:r>
              <a:rPr lang="en-US" sz="2400" dirty="0">
                <a:solidFill>
                  <a:schemeClr val="bg1"/>
                </a:solidFill>
                <a:latin typeface="Segoe Print" panose="02000600000000000000" pitchFamily="2" charset="0"/>
              </a:rPr>
              <a:t>, at a speed of 40 Kmph. What is the distance </a:t>
            </a:r>
            <a:r>
              <a:rPr lang="en-US" sz="2400" dirty="0" err="1">
                <a:solidFill>
                  <a:schemeClr val="bg1"/>
                </a:solidFill>
                <a:latin typeface="Segoe Print" panose="02000600000000000000" pitchFamily="2" charset="0"/>
              </a:rPr>
              <a:t>Bunti</a:t>
            </a:r>
            <a:r>
              <a:rPr lang="en-US" sz="2400" dirty="0">
                <a:solidFill>
                  <a:schemeClr val="bg1"/>
                </a:solidFill>
                <a:latin typeface="Segoe Print" panose="02000600000000000000" pitchFamily="2" charset="0"/>
              </a:rPr>
              <a:t> would have run, before </a:t>
            </a:r>
            <a:r>
              <a:rPr lang="en-US" sz="2400" dirty="0" err="1">
                <a:solidFill>
                  <a:schemeClr val="bg1"/>
                </a:solidFill>
                <a:latin typeface="Segoe Print" panose="02000600000000000000" pitchFamily="2" charset="0"/>
              </a:rPr>
              <a:t>Bubli</a:t>
            </a:r>
            <a:r>
              <a:rPr lang="en-US" sz="2400" dirty="0">
                <a:solidFill>
                  <a:schemeClr val="bg1"/>
                </a:solidFill>
                <a:latin typeface="Segoe Print" panose="02000600000000000000" pitchFamily="2" charset="0"/>
              </a:rPr>
              <a:t> catches up</a:t>
            </a:r>
          </a:p>
          <a:p>
            <a:pPr>
              <a:lnSpc>
                <a:spcPct val="90000"/>
              </a:lnSpc>
            </a:pPr>
            <a:r>
              <a:rPr lang="en-US" sz="2400" dirty="0">
                <a:solidFill>
                  <a:schemeClr val="bg1"/>
                </a:solidFill>
                <a:latin typeface="Segoe Print" panose="02000600000000000000" pitchFamily="2" charset="0"/>
              </a:rPr>
              <a:t>with him? </a:t>
            </a:r>
            <a:endParaRPr lang="en-IN" sz="2400" dirty="0">
              <a:solidFill>
                <a:schemeClr val="bg1"/>
              </a:solidFill>
              <a:latin typeface="Segoe Print" panose="02000600000000000000" pitchFamily="2" charset="0"/>
            </a:endParaRPr>
          </a:p>
        </p:txBody>
      </p:sp>
      <p:sp>
        <p:nvSpPr>
          <p:cNvPr id="4" name="Rectangle 3"/>
          <p:cNvSpPr/>
          <p:nvPr/>
        </p:nvSpPr>
        <p:spPr>
          <a:xfrm>
            <a:off x="3430116" y="2031231"/>
            <a:ext cx="1152128" cy="923330"/>
          </a:xfrm>
          <a:prstGeom prst="rect">
            <a:avLst/>
          </a:prstGeom>
          <a:noFill/>
        </p:spPr>
        <p:txBody>
          <a:bodyPr wrap="square" lIns="91440" tIns="45720" rIns="91440" bIns="45720">
            <a:spAutoFit/>
          </a:bodyPr>
          <a:lstStyle/>
          <a:p>
            <a:pPr algn="ctr"/>
            <a:r>
              <a:rPr lang="en-US" sz="5400" b="1" dirty="0" err="1">
                <a:ln w="9525">
                  <a:solidFill>
                    <a:schemeClr val="bg1"/>
                  </a:solidFill>
                  <a:prstDash val="solid"/>
                </a:ln>
                <a:effectLst>
                  <a:outerShdw blurRad="12700" dist="38100" dir="2700000" algn="tl" rotWithShape="0">
                    <a:schemeClr val="bg1">
                      <a:lumMod val="50000"/>
                    </a:schemeClr>
                  </a:outerShdw>
                </a:effectLst>
              </a:rPr>
              <a:t>Bt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angle 4"/>
          <p:cNvSpPr/>
          <p:nvPr/>
        </p:nvSpPr>
        <p:spPr>
          <a:xfrm>
            <a:off x="1088736" y="2031231"/>
            <a:ext cx="1002198" cy="923330"/>
          </a:xfrm>
          <a:prstGeom prst="rect">
            <a:avLst/>
          </a:prstGeom>
          <a:noFill/>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Bb</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10" name="Straight Arrow Connector 9"/>
          <p:cNvCxnSpPr/>
          <p:nvPr/>
        </p:nvCxnSpPr>
        <p:spPr>
          <a:xfrm>
            <a:off x="1845940" y="2492896"/>
            <a:ext cx="1584176" cy="0"/>
          </a:xfrm>
          <a:prstGeom prst="straightConnector1">
            <a:avLst/>
          </a:prstGeom>
          <a:ln>
            <a:headEnd type="triangle"/>
            <a:tailEnd type="triangle"/>
          </a:ln>
          <a:scene3d>
            <a:camera prst="perspectiveLeft"/>
            <a:lightRig rig="threePt" dir="t"/>
          </a:scene3d>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61864" y="2685527"/>
            <a:ext cx="1368152" cy="424732"/>
          </a:xfrm>
          <a:prstGeom prst="rect">
            <a:avLst/>
          </a:prstGeom>
          <a:noFill/>
        </p:spPr>
        <p:txBody>
          <a:bodyPr wrap="square" rtlCol="0">
            <a:spAutoFit/>
          </a:bodyPr>
          <a:lstStyle/>
          <a:p>
            <a:pPr>
              <a:lnSpc>
                <a:spcPct val="90000"/>
              </a:lnSpc>
            </a:pPr>
            <a:r>
              <a:rPr lang="en-US" sz="2400" dirty="0"/>
              <a:t>40 Kmph</a:t>
            </a:r>
            <a:endParaRPr lang="en-IN" sz="2400" dirty="0"/>
          </a:p>
        </p:txBody>
      </p:sp>
      <p:sp>
        <p:nvSpPr>
          <p:cNvPr id="13" name="TextBox 12"/>
          <p:cNvSpPr txBox="1"/>
          <p:nvPr/>
        </p:nvSpPr>
        <p:spPr>
          <a:xfrm>
            <a:off x="3502124" y="2708920"/>
            <a:ext cx="1368152" cy="424732"/>
          </a:xfrm>
          <a:prstGeom prst="rect">
            <a:avLst/>
          </a:prstGeom>
          <a:noFill/>
        </p:spPr>
        <p:txBody>
          <a:bodyPr wrap="square" rtlCol="0">
            <a:spAutoFit/>
          </a:bodyPr>
          <a:lstStyle/>
          <a:p>
            <a:pPr>
              <a:lnSpc>
                <a:spcPct val="90000"/>
              </a:lnSpc>
            </a:pPr>
            <a:r>
              <a:rPr lang="en-US" sz="2400" dirty="0"/>
              <a:t>20 Kmph</a:t>
            </a:r>
            <a:endParaRPr lang="en-IN" sz="2400" dirty="0"/>
          </a:p>
        </p:txBody>
      </p:sp>
      <p:sp>
        <p:nvSpPr>
          <p:cNvPr id="14" name="TextBox 13"/>
          <p:cNvSpPr txBox="1"/>
          <p:nvPr/>
        </p:nvSpPr>
        <p:spPr>
          <a:xfrm>
            <a:off x="4950437" y="2204864"/>
            <a:ext cx="6976623" cy="1421928"/>
          </a:xfrm>
          <a:prstGeom prst="rect">
            <a:avLst/>
          </a:prstGeom>
          <a:noFill/>
        </p:spPr>
        <p:txBody>
          <a:bodyPr wrap="square" rtlCol="0">
            <a:spAutoFit/>
          </a:bodyPr>
          <a:lstStyle/>
          <a:p>
            <a:pPr>
              <a:lnSpc>
                <a:spcPct val="90000"/>
              </a:lnSpc>
            </a:pPr>
            <a:r>
              <a:rPr lang="en-US" sz="2400" dirty="0">
                <a:latin typeface="Segoe Print" panose="02000600000000000000" pitchFamily="2" charset="0"/>
              </a:rPr>
              <a:t>Distance covered by </a:t>
            </a:r>
            <a:r>
              <a:rPr lang="en-US" sz="2400" dirty="0" err="1">
                <a:latin typeface="Segoe Print" panose="02000600000000000000" pitchFamily="2" charset="0"/>
              </a:rPr>
              <a:t>Bunti</a:t>
            </a:r>
            <a:r>
              <a:rPr lang="en-US" sz="2400" dirty="0">
                <a:latin typeface="Segoe Print" panose="02000600000000000000" pitchFamily="2" charset="0"/>
              </a:rPr>
              <a:t> = 20 * 5 = 100 km</a:t>
            </a:r>
          </a:p>
          <a:p>
            <a:pPr>
              <a:lnSpc>
                <a:spcPct val="90000"/>
              </a:lnSpc>
            </a:pPr>
            <a:r>
              <a:rPr lang="en-US" sz="2400" dirty="0">
                <a:latin typeface="Segoe Print" panose="02000600000000000000" pitchFamily="2" charset="0"/>
              </a:rPr>
              <a:t>Distance between </a:t>
            </a:r>
            <a:r>
              <a:rPr lang="en-US" sz="2400" dirty="0" err="1">
                <a:latin typeface="Segoe Print" panose="02000600000000000000" pitchFamily="2" charset="0"/>
              </a:rPr>
              <a:t>Bunti</a:t>
            </a:r>
            <a:r>
              <a:rPr lang="en-US" sz="2400" dirty="0">
                <a:latin typeface="Segoe Print" panose="02000600000000000000" pitchFamily="2" charset="0"/>
              </a:rPr>
              <a:t> and </a:t>
            </a:r>
            <a:r>
              <a:rPr lang="en-US" sz="2400" dirty="0" err="1">
                <a:latin typeface="Segoe Print" panose="02000600000000000000" pitchFamily="2" charset="0"/>
              </a:rPr>
              <a:t>Bubli</a:t>
            </a:r>
            <a:r>
              <a:rPr lang="en-US" sz="2400" dirty="0">
                <a:latin typeface="Segoe Print" panose="02000600000000000000" pitchFamily="2" charset="0"/>
              </a:rPr>
              <a:t> is 100 Km</a:t>
            </a:r>
            <a:endParaRPr lang="en-IN" sz="2400" dirty="0">
              <a:latin typeface="Segoe Print" panose="02000600000000000000" pitchFamily="2" charset="0"/>
            </a:endParaRPr>
          </a:p>
        </p:txBody>
      </p:sp>
      <p:sp>
        <p:nvSpPr>
          <p:cNvPr id="16" name="TextBox 15"/>
          <p:cNvSpPr txBox="1"/>
          <p:nvPr/>
        </p:nvSpPr>
        <p:spPr>
          <a:xfrm>
            <a:off x="4950436" y="3717032"/>
            <a:ext cx="6760599" cy="2419124"/>
          </a:xfrm>
          <a:prstGeom prst="rect">
            <a:avLst/>
          </a:prstGeom>
          <a:noFill/>
        </p:spPr>
        <p:txBody>
          <a:bodyPr wrap="square" rtlCol="0">
            <a:spAutoFit/>
          </a:bodyPr>
          <a:lstStyle/>
          <a:p>
            <a:pPr>
              <a:lnSpc>
                <a:spcPct val="90000"/>
              </a:lnSpc>
            </a:pPr>
            <a:r>
              <a:rPr lang="en-US" sz="2400" dirty="0">
                <a:latin typeface="Segoe Print" panose="02000600000000000000" pitchFamily="2" charset="0"/>
              </a:rPr>
              <a:t>Time taken by </a:t>
            </a:r>
            <a:r>
              <a:rPr lang="en-US" sz="2400" dirty="0" err="1">
                <a:latin typeface="Segoe Print" panose="02000600000000000000" pitchFamily="2" charset="0"/>
              </a:rPr>
              <a:t>bubli</a:t>
            </a:r>
            <a:r>
              <a:rPr lang="en-US" sz="2400" dirty="0">
                <a:latin typeface="Segoe Print" panose="02000600000000000000" pitchFamily="2" charset="0"/>
              </a:rPr>
              <a:t> to catch </a:t>
            </a:r>
            <a:r>
              <a:rPr lang="en-US" sz="2400" dirty="0" err="1">
                <a:latin typeface="Segoe Print" panose="02000600000000000000" pitchFamily="2" charset="0"/>
              </a:rPr>
              <a:t>bunti</a:t>
            </a:r>
            <a:r>
              <a:rPr lang="en-US" sz="2400" dirty="0">
                <a:latin typeface="Segoe Print" panose="02000600000000000000" pitchFamily="2" charset="0"/>
              </a:rPr>
              <a:t> </a:t>
            </a:r>
          </a:p>
          <a:p>
            <a:pPr>
              <a:lnSpc>
                <a:spcPct val="90000"/>
              </a:lnSpc>
            </a:pPr>
            <a:r>
              <a:rPr lang="en-US" sz="2400" dirty="0">
                <a:latin typeface="Segoe Print" panose="02000600000000000000" pitchFamily="2" charset="0"/>
              </a:rPr>
              <a:t>=100/20 </a:t>
            </a:r>
          </a:p>
          <a:p>
            <a:pPr>
              <a:lnSpc>
                <a:spcPct val="90000"/>
              </a:lnSpc>
            </a:pPr>
            <a:r>
              <a:rPr lang="en-US" sz="2400" dirty="0">
                <a:latin typeface="Segoe Print" panose="02000600000000000000" pitchFamily="2" charset="0"/>
              </a:rPr>
              <a:t>= 5 hours</a:t>
            </a:r>
          </a:p>
          <a:p>
            <a:pPr>
              <a:lnSpc>
                <a:spcPct val="90000"/>
              </a:lnSpc>
            </a:pPr>
            <a:r>
              <a:rPr lang="en-US" sz="2400" dirty="0">
                <a:latin typeface="Segoe Print" panose="02000600000000000000" pitchFamily="2" charset="0"/>
              </a:rPr>
              <a:t>In that 5 hours </a:t>
            </a:r>
            <a:r>
              <a:rPr lang="en-US" sz="2400" dirty="0" err="1">
                <a:latin typeface="Segoe Print" panose="02000600000000000000" pitchFamily="2" charset="0"/>
              </a:rPr>
              <a:t>Bubli</a:t>
            </a:r>
            <a:r>
              <a:rPr lang="en-US" sz="2400" dirty="0">
                <a:latin typeface="Segoe Print" panose="02000600000000000000" pitchFamily="2" charset="0"/>
              </a:rPr>
              <a:t> would have travelled </a:t>
            </a:r>
          </a:p>
          <a:p>
            <a:pPr>
              <a:lnSpc>
                <a:spcPct val="90000"/>
              </a:lnSpc>
            </a:pPr>
            <a:r>
              <a:rPr lang="en-US" sz="2400" dirty="0">
                <a:latin typeface="Segoe Print" panose="02000600000000000000" pitchFamily="2" charset="0"/>
              </a:rPr>
              <a:t>= 5*40</a:t>
            </a:r>
          </a:p>
          <a:p>
            <a:pPr>
              <a:lnSpc>
                <a:spcPct val="90000"/>
              </a:lnSpc>
            </a:pPr>
            <a:r>
              <a:rPr lang="en-US" sz="2400" dirty="0">
                <a:latin typeface="Segoe Print" panose="02000600000000000000" pitchFamily="2" charset="0"/>
              </a:rPr>
              <a:t>= 200 km</a:t>
            </a:r>
          </a:p>
        </p:txBody>
      </p:sp>
    </p:spTree>
    <p:extLst>
      <p:ext uri="{BB962C8B-B14F-4D97-AF65-F5344CB8AC3E}">
        <p14:creationId xmlns:p14="http://schemas.microsoft.com/office/powerpoint/2010/main" val="300384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anim calcmode="lin" valueType="num">
                                      <p:cBhvr additive="base">
                                        <p:cTn id="4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1" end="1"/>
                                            </p:txEl>
                                          </p:spTgt>
                                        </p:tgtEl>
                                        <p:attrNameLst>
                                          <p:attrName>style.visibility</p:attrName>
                                        </p:attrNameLst>
                                      </p:cBhvr>
                                      <p:to>
                                        <p:strVal val="visible"/>
                                      </p:to>
                                    </p:set>
                                    <p:anim calcmode="lin" valueType="num">
                                      <p:cBhvr additive="base">
                                        <p:cTn id="49"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2" end="2"/>
                                            </p:txEl>
                                          </p:spTgt>
                                        </p:tgtEl>
                                        <p:attrNameLst>
                                          <p:attrName>style.visibility</p:attrName>
                                        </p:attrNameLst>
                                      </p:cBhvr>
                                      <p:to>
                                        <p:strVal val="visible"/>
                                      </p:to>
                                    </p:set>
                                    <p:anim calcmode="lin" valueType="num">
                                      <p:cBhvr additive="base">
                                        <p:cTn id="55"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3" end="3"/>
                                            </p:txEl>
                                          </p:spTgt>
                                        </p:tgtEl>
                                        <p:attrNameLst>
                                          <p:attrName>style.visibility</p:attrName>
                                        </p:attrNameLst>
                                      </p:cBhvr>
                                      <p:to>
                                        <p:strVal val="visible"/>
                                      </p:to>
                                    </p:set>
                                    <p:anim calcmode="lin" valueType="num">
                                      <p:cBhvr additive="base">
                                        <p:cTn id="61"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4" end="4"/>
                                            </p:txEl>
                                          </p:spTgt>
                                        </p:tgtEl>
                                        <p:attrNameLst>
                                          <p:attrName>style.visibility</p:attrName>
                                        </p:attrNameLst>
                                      </p:cBhvr>
                                      <p:to>
                                        <p:strVal val="visible"/>
                                      </p:to>
                                    </p:set>
                                    <p:anim calcmode="lin" valueType="num">
                                      <p:cBhvr additive="base">
                                        <p:cTn id="67"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xEl>
                                              <p:pRg st="5" end="5"/>
                                            </p:txEl>
                                          </p:spTgt>
                                        </p:tgtEl>
                                        <p:attrNameLst>
                                          <p:attrName>style.visibility</p:attrName>
                                        </p:attrNameLst>
                                      </p:cBhvr>
                                      <p:to>
                                        <p:strVal val="visible"/>
                                      </p:to>
                                    </p:set>
                                    <p:anim calcmode="lin" valueType="num">
                                      <p:cBhvr additive="base">
                                        <p:cTn id="73"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Policeman observes a thief running at a speed of 60 kmph when the distance between them is 400m. The policeman started chasing him at the speed of 72 Km/hr. In what time will the policeman catch the thief?</a:t>
            </a:r>
          </a:p>
          <a:p>
            <a:pPr>
              <a:lnSpc>
                <a:spcPct val="90000"/>
              </a:lnSpc>
            </a:pPr>
            <a:r>
              <a:rPr lang="en-US" sz="2400" dirty="0">
                <a:solidFill>
                  <a:schemeClr val="bg1"/>
                </a:solidFill>
                <a:latin typeface="Segoe Print" panose="02000600000000000000" pitchFamily="2" charset="0"/>
              </a:rPr>
              <a:t>A. 120 seconds B. 130 seconds C. 150 seconds D. 60 seconds</a:t>
            </a:r>
            <a:endParaRPr lang="en-IN" sz="2400" dirty="0">
              <a:solidFill>
                <a:schemeClr val="bg1"/>
              </a:solidFill>
              <a:latin typeface="Segoe Print" panose="02000600000000000000" pitchFamily="2" charset="0"/>
            </a:endParaRPr>
          </a:p>
        </p:txBody>
      </p:sp>
      <p:sp>
        <p:nvSpPr>
          <p:cNvPr id="4" name="Rectangle 3"/>
          <p:cNvSpPr/>
          <p:nvPr/>
        </p:nvSpPr>
        <p:spPr>
          <a:xfrm>
            <a:off x="3430116" y="2031231"/>
            <a:ext cx="1152128"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Thief</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Rectangle 4"/>
          <p:cNvSpPr/>
          <p:nvPr/>
        </p:nvSpPr>
        <p:spPr>
          <a:xfrm>
            <a:off x="970309" y="2031231"/>
            <a:ext cx="1239057" cy="584775"/>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Police</a:t>
            </a:r>
            <a:endPar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cxnSp>
        <p:nvCxnSpPr>
          <p:cNvPr id="10" name="Straight Arrow Connector 9"/>
          <p:cNvCxnSpPr/>
          <p:nvPr/>
        </p:nvCxnSpPr>
        <p:spPr>
          <a:xfrm>
            <a:off x="1845940" y="2492896"/>
            <a:ext cx="1584176" cy="0"/>
          </a:xfrm>
          <a:prstGeom prst="straightConnector1">
            <a:avLst/>
          </a:prstGeom>
          <a:ln>
            <a:headEnd type="triangle"/>
            <a:tailEnd type="triangle"/>
          </a:ln>
          <a:scene3d>
            <a:camera prst="perspectiveLeft"/>
            <a:lightRig rig="threePt" dir="t"/>
          </a:scene3d>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61864" y="2685527"/>
            <a:ext cx="1368152" cy="424732"/>
          </a:xfrm>
          <a:prstGeom prst="rect">
            <a:avLst/>
          </a:prstGeom>
          <a:noFill/>
        </p:spPr>
        <p:txBody>
          <a:bodyPr wrap="square" rtlCol="0">
            <a:spAutoFit/>
          </a:bodyPr>
          <a:lstStyle/>
          <a:p>
            <a:pPr>
              <a:lnSpc>
                <a:spcPct val="90000"/>
              </a:lnSpc>
            </a:pPr>
            <a:r>
              <a:rPr lang="en-US" sz="2400" dirty="0"/>
              <a:t>72 Kmph</a:t>
            </a:r>
            <a:endParaRPr lang="en-IN" sz="2400" dirty="0"/>
          </a:p>
        </p:txBody>
      </p:sp>
      <p:sp>
        <p:nvSpPr>
          <p:cNvPr id="13" name="TextBox 12"/>
          <p:cNvSpPr txBox="1"/>
          <p:nvPr/>
        </p:nvSpPr>
        <p:spPr>
          <a:xfrm>
            <a:off x="3502124" y="2708920"/>
            <a:ext cx="1368152" cy="424732"/>
          </a:xfrm>
          <a:prstGeom prst="rect">
            <a:avLst/>
          </a:prstGeom>
          <a:noFill/>
        </p:spPr>
        <p:txBody>
          <a:bodyPr wrap="square" rtlCol="0">
            <a:spAutoFit/>
          </a:bodyPr>
          <a:lstStyle/>
          <a:p>
            <a:pPr>
              <a:lnSpc>
                <a:spcPct val="90000"/>
              </a:lnSpc>
            </a:pPr>
            <a:r>
              <a:rPr lang="en-US" sz="2400" dirty="0"/>
              <a:t>60 Kmph</a:t>
            </a:r>
            <a:endParaRPr lang="en-IN" sz="2400" dirty="0"/>
          </a:p>
        </p:txBody>
      </p:sp>
      <p:sp>
        <p:nvSpPr>
          <p:cNvPr id="14" name="TextBox 13"/>
          <p:cNvSpPr txBox="1"/>
          <p:nvPr/>
        </p:nvSpPr>
        <p:spPr>
          <a:xfrm>
            <a:off x="4950436" y="1831757"/>
            <a:ext cx="6976623" cy="1754326"/>
          </a:xfrm>
          <a:prstGeom prst="rect">
            <a:avLst/>
          </a:prstGeom>
          <a:noFill/>
        </p:spPr>
        <p:txBody>
          <a:bodyPr wrap="square" rtlCol="0">
            <a:spAutoFit/>
          </a:bodyPr>
          <a:lstStyle/>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Distance between Policeman and thief is 400 m</a:t>
            </a:r>
          </a:p>
          <a:p>
            <a:pPr>
              <a:lnSpc>
                <a:spcPct val="90000"/>
              </a:lnSpc>
            </a:pPr>
            <a:r>
              <a:rPr lang="en-US" sz="2400" dirty="0">
                <a:latin typeface="Segoe Print" panose="02000600000000000000" pitchFamily="2" charset="0"/>
              </a:rPr>
              <a:t>Relative speed between thief and policemen </a:t>
            </a:r>
          </a:p>
          <a:p>
            <a:pPr>
              <a:lnSpc>
                <a:spcPct val="90000"/>
              </a:lnSpc>
            </a:pPr>
            <a:r>
              <a:rPr lang="en-US" sz="2400" dirty="0">
                <a:latin typeface="Segoe Print" panose="02000600000000000000" pitchFamily="2" charset="0"/>
              </a:rPr>
              <a:t>= 72 – 60 = 12 kmph (same direction)</a:t>
            </a:r>
            <a:endParaRPr lang="en-IN" sz="2400" dirty="0">
              <a:latin typeface="Segoe Print" panose="02000600000000000000" pitchFamily="2" charset="0"/>
            </a:endParaRPr>
          </a:p>
        </p:txBody>
      </p:sp>
      <p:sp>
        <p:nvSpPr>
          <p:cNvPr id="16" name="TextBox 15"/>
          <p:cNvSpPr txBox="1"/>
          <p:nvPr/>
        </p:nvSpPr>
        <p:spPr>
          <a:xfrm>
            <a:off x="4950436" y="3717032"/>
            <a:ext cx="6760599" cy="2086725"/>
          </a:xfrm>
          <a:prstGeom prst="rect">
            <a:avLst/>
          </a:prstGeom>
          <a:noFill/>
        </p:spPr>
        <p:txBody>
          <a:bodyPr wrap="square" rtlCol="0">
            <a:spAutoFit/>
          </a:bodyPr>
          <a:lstStyle/>
          <a:p>
            <a:pPr>
              <a:lnSpc>
                <a:spcPct val="90000"/>
              </a:lnSpc>
            </a:pPr>
            <a:r>
              <a:rPr lang="en-US" sz="2400" dirty="0">
                <a:latin typeface="Segoe Print" panose="02000600000000000000" pitchFamily="2" charset="0"/>
              </a:rPr>
              <a:t>Time taken by policeman to catch </a:t>
            </a:r>
            <a:r>
              <a:rPr lang="en-US" sz="2400" dirty="0" err="1">
                <a:latin typeface="Segoe Print" panose="02000600000000000000" pitchFamily="2" charset="0"/>
              </a:rPr>
              <a:t>bunti</a:t>
            </a:r>
            <a:r>
              <a:rPr lang="en-US" sz="2400" dirty="0">
                <a:latin typeface="Segoe Print" panose="02000600000000000000" pitchFamily="2" charset="0"/>
              </a:rPr>
              <a:t> </a:t>
            </a:r>
          </a:p>
          <a:p>
            <a:pPr>
              <a:lnSpc>
                <a:spcPct val="90000"/>
              </a:lnSpc>
            </a:pPr>
            <a:r>
              <a:rPr lang="en-US" sz="2400" dirty="0">
                <a:latin typeface="Segoe Print" panose="02000600000000000000" pitchFamily="2" charset="0"/>
              </a:rPr>
              <a:t>=0.4/12 </a:t>
            </a:r>
          </a:p>
          <a:p>
            <a:pPr>
              <a:lnSpc>
                <a:spcPct val="90000"/>
              </a:lnSpc>
            </a:pPr>
            <a:r>
              <a:rPr lang="en-US" sz="2400" dirty="0">
                <a:latin typeface="Segoe Print" panose="02000600000000000000" pitchFamily="2" charset="0"/>
              </a:rPr>
              <a:t>= 1/30 hours</a:t>
            </a:r>
          </a:p>
          <a:p>
            <a:pPr>
              <a:lnSpc>
                <a:spcPct val="90000"/>
              </a:lnSpc>
            </a:pPr>
            <a:r>
              <a:rPr lang="en-US" sz="2400" dirty="0">
                <a:latin typeface="Segoe Print" panose="02000600000000000000" pitchFamily="2" charset="0"/>
              </a:rPr>
              <a:t>To convert hours to seconds </a:t>
            </a:r>
          </a:p>
          <a:p>
            <a:pPr>
              <a:lnSpc>
                <a:spcPct val="90000"/>
              </a:lnSpc>
            </a:pPr>
            <a:r>
              <a:rPr lang="en-US" sz="2400" dirty="0">
                <a:latin typeface="Segoe Print" panose="02000600000000000000" pitchFamily="2" charset="0"/>
              </a:rPr>
              <a:t>= (1/30) * 3600</a:t>
            </a:r>
          </a:p>
          <a:p>
            <a:pPr>
              <a:lnSpc>
                <a:spcPct val="90000"/>
              </a:lnSpc>
            </a:pPr>
            <a:r>
              <a:rPr lang="en-US" sz="2400" dirty="0">
                <a:latin typeface="Segoe Print" panose="02000600000000000000" pitchFamily="2" charset="0"/>
              </a:rPr>
              <a:t>= 120 seconds</a:t>
            </a:r>
          </a:p>
        </p:txBody>
      </p:sp>
      <p:sp>
        <p:nvSpPr>
          <p:cNvPr id="11" name="TextBox 10"/>
          <p:cNvSpPr txBox="1"/>
          <p:nvPr/>
        </p:nvSpPr>
        <p:spPr>
          <a:xfrm>
            <a:off x="2142125" y="2101576"/>
            <a:ext cx="1368152" cy="424732"/>
          </a:xfrm>
          <a:prstGeom prst="rect">
            <a:avLst/>
          </a:prstGeom>
          <a:noFill/>
        </p:spPr>
        <p:txBody>
          <a:bodyPr wrap="square" rtlCol="0">
            <a:spAutoFit/>
          </a:bodyPr>
          <a:lstStyle/>
          <a:p>
            <a:pPr>
              <a:lnSpc>
                <a:spcPct val="90000"/>
              </a:lnSpc>
            </a:pPr>
            <a:r>
              <a:rPr lang="en-US" sz="2400" dirty="0"/>
              <a:t>400 m</a:t>
            </a:r>
            <a:endParaRPr lang="en-IN" sz="2400" dirty="0"/>
          </a:p>
        </p:txBody>
      </p:sp>
    </p:spTree>
    <p:extLst>
      <p:ext uri="{BB962C8B-B14F-4D97-AF65-F5344CB8AC3E}">
        <p14:creationId xmlns:p14="http://schemas.microsoft.com/office/powerpoint/2010/main" val="1666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anim calcmode="lin" valueType="num">
                                      <p:cBhvr additive="base">
                                        <p:cTn id="43"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xEl>
                                              <p:pRg st="3" end="3"/>
                                            </p:txEl>
                                          </p:spTgt>
                                        </p:tgtEl>
                                        <p:attrNameLst>
                                          <p:attrName>style.visibility</p:attrName>
                                        </p:attrNameLst>
                                      </p:cBhvr>
                                      <p:to>
                                        <p:strVal val="visible"/>
                                      </p:to>
                                    </p:set>
                                    <p:anim calcmode="lin" valueType="num">
                                      <p:cBhvr additive="base">
                                        <p:cTn id="49"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anim calcmode="lin" valueType="num">
                                      <p:cBhvr additive="base">
                                        <p:cTn id="55"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1" end="1"/>
                                            </p:txEl>
                                          </p:spTgt>
                                        </p:tgtEl>
                                        <p:attrNameLst>
                                          <p:attrName>style.visibility</p:attrName>
                                        </p:attrNameLst>
                                      </p:cBhvr>
                                      <p:to>
                                        <p:strVal val="visible"/>
                                      </p:to>
                                    </p:set>
                                    <p:anim calcmode="lin" valueType="num">
                                      <p:cBhvr additive="base">
                                        <p:cTn id="6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2" end="2"/>
                                            </p:txEl>
                                          </p:spTgt>
                                        </p:tgtEl>
                                        <p:attrNameLst>
                                          <p:attrName>style.visibility</p:attrName>
                                        </p:attrNameLst>
                                      </p:cBhvr>
                                      <p:to>
                                        <p:strVal val="visible"/>
                                      </p:to>
                                    </p:set>
                                    <p:anim calcmode="lin" valueType="num">
                                      <p:cBhvr additive="base">
                                        <p:cTn id="67"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xEl>
                                              <p:pRg st="3" end="3"/>
                                            </p:txEl>
                                          </p:spTgt>
                                        </p:tgtEl>
                                        <p:attrNameLst>
                                          <p:attrName>style.visibility</p:attrName>
                                        </p:attrNameLst>
                                      </p:cBhvr>
                                      <p:to>
                                        <p:strVal val="visible"/>
                                      </p:to>
                                    </p:set>
                                    <p:anim calcmode="lin" valueType="num">
                                      <p:cBhvr additive="base">
                                        <p:cTn id="73"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16">
                                            <p:txEl>
                                              <p:pRg st="4" end="4"/>
                                            </p:txEl>
                                          </p:spTgt>
                                        </p:tgtEl>
                                        <p:attrNameLst>
                                          <p:attrName>style.visibility</p:attrName>
                                        </p:attrNameLst>
                                      </p:cBhvr>
                                      <p:to>
                                        <p:strVal val="visible"/>
                                      </p:to>
                                    </p:set>
                                    <p:anim calcmode="lin" valueType="num">
                                      <p:cBhvr additive="base">
                                        <p:cTn id="79"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16">
                                            <p:txEl>
                                              <p:pRg st="5" end="5"/>
                                            </p:txEl>
                                          </p:spTgt>
                                        </p:tgtEl>
                                        <p:attrNameLst>
                                          <p:attrName>style.visibility</p:attrName>
                                        </p:attrNameLst>
                                      </p:cBhvr>
                                      <p:to>
                                        <p:strVal val="visible"/>
                                      </p:to>
                                    </p:set>
                                    <p:anim calcmode="lin" valueType="num">
                                      <p:cBhvr additive="base">
                                        <p:cTn id="85"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76636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Walking at 6/7 </a:t>
            </a:r>
            <a:r>
              <a:rPr lang="en-US" sz="2400" dirty="0" err="1">
                <a:solidFill>
                  <a:schemeClr val="bg1"/>
                </a:solidFill>
                <a:latin typeface="Segoe Print" panose="02000600000000000000" pitchFamily="2" charset="0"/>
              </a:rPr>
              <a:t>th</a:t>
            </a:r>
            <a:r>
              <a:rPr lang="en-US" sz="2400" dirty="0">
                <a:solidFill>
                  <a:schemeClr val="bg1"/>
                </a:solidFill>
                <a:latin typeface="Segoe Print" panose="02000600000000000000" pitchFamily="2" charset="0"/>
              </a:rPr>
              <a:t> of his usual speed, a man is 20 minutes too late. What is the usual time taken by him to cover that distance?</a:t>
            </a:r>
            <a:endParaRPr lang="en-IN" sz="2400" dirty="0">
              <a:solidFill>
                <a:schemeClr val="bg1"/>
              </a:solidFill>
              <a:latin typeface="Segoe Print" panose="02000600000000000000" pitchFamily="2" charset="0"/>
            </a:endParaRPr>
          </a:p>
        </p:txBody>
      </p:sp>
      <p:sp>
        <p:nvSpPr>
          <p:cNvPr id="16" name="TextBox 15"/>
          <p:cNvSpPr txBox="1"/>
          <p:nvPr/>
        </p:nvSpPr>
        <p:spPr>
          <a:xfrm>
            <a:off x="189756" y="1700808"/>
            <a:ext cx="11521280" cy="2751522"/>
          </a:xfrm>
          <a:prstGeom prst="rect">
            <a:avLst/>
          </a:prstGeom>
          <a:noFill/>
        </p:spPr>
        <p:txBody>
          <a:bodyPr wrap="square" rtlCol="0">
            <a:spAutoFit/>
          </a:bodyPr>
          <a:lstStyle/>
          <a:p>
            <a:pPr>
              <a:lnSpc>
                <a:spcPct val="90000"/>
              </a:lnSpc>
            </a:pPr>
            <a:r>
              <a:rPr lang="en-US" sz="2400" dirty="0">
                <a:latin typeface="Segoe Print" panose="02000600000000000000" pitchFamily="2" charset="0"/>
              </a:rPr>
              <a:t>Let the usual time taken be ‘t’ &amp; usual speed be ‘s’</a:t>
            </a:r>
          </a:p>
          <a:p>
            <a:pPr>
              <a:lnSpc>
                <a:spcPct val="90000"/>
              </a:lnSpc>
            </a:pPr>
            <a:r>
              <a:rPr lang="en-US" sz="2400" dirty="0">
                <a:latin typeface="Segoe Print" panose="02000600000000000000" pitchFamily="2" charset="0"/>
              </a:rPr>
              <a:t>If the speed is ‘6/7 s’ then time taken is ‘t+20’</a:t>
            </a:r>
          </a:p>
          <a:p>
            <a:pPr>
              <a:lnSpc>
                <a:spcPct val="90000"/>
              </a:lnSpc>
            </a:pPr>
            <a:r>
              <a:rPr lang="en-US" sz="2400" dirty="0">
                <a:latin typeface="Segoe Print" panose="02000600000000000000" pitchFamily="2" charset="0"/>
              </a:rPr>
              <a:t>We know distance is same here</a:t>
            </a: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S * t = (6/7) s * (t+20)</a:t>
            </a:r>
          </a:p>
          <a:p>
            <a:pPr>
              <a:lnSpc>
                <a:spcPct val="90000"/>
              </a:lnSpc>
            </a:pPr>
            <a:r>
              <a:rPr lang="en-US" sz="2400" dirty="0">
                <a:latin typeface="Segoe Print" panose="02000600000000000000" pitchFamily="2" charset="0"/>
              </a:rPr>
              <a:t>7t = 6t + 120</a:t>
            </a:r>
          </a:p>
          <a:p>
            <a:pPr>
              <a:lnSpc>
                <a:spcPct val="90000"/>
              </a:lnSpc>
            </a:pPr>
            <a:r>
              <a:rPr lang="en-US" sz="2400" dirty="0">
                <a:latin typeface="Segoe Print" panose="02000600000000000000" pitchFamily="2" charset="0"/>
              </a:rPr>
              <a:t>T = 120 minutes </a:t>
            </a:r>
          </a:p>
          <a:p>
            <a:pPr>
              <a:lnSpc>
                <a:spcPct val="90000"/>
              </a:lnSpc>
            </a:pPr>
            <a:r>
              <a:rPr lang="en-US" sz="2400" dirty="0">
                <a:latin typeface="Segoe Print" panose="02000600000000000000" pitchFamily="2" charset="0"/>
              </a:rPr>
              <a:t>   = 2 hours</a:t>
            </a:r>
          </a:p>
        </p:txBody>
      </p:sp>
    </p:spTree>
    <p:extLst>
      <p:ext uri="{BB962C8B-B14F-4D97-AF65-F5344CB8AC3E}">
        <p14:creationId xmlns:p14="http://schemas.microsoft.com/office/powerpoint/2010/main" val="33863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 calcmode="lin" valueType="num">
                                      <p:cBhvr additive="base">
                                        <p:cTn id="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 calcmode="lin" valueType="num">
                                      <p:cBhvr additive="base">
                                        <p:cTn id="31"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 calcmode="lin" valueType="num">
                                      <p:cBhvr additive="base">
                                        <p:cTn id="3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Travelling at 3/7 </a:t>
            </a:r>
            <a:r>
              <a:rPr lang="en-US" sz="2400" dirty="0" err="1">
                <a:solidFill>
                  <a:schemeClr val="bg1"/>
                </a:solidFill>
                <a:latin typeface="Segoe Print" panose="02000600000000000000" pitchFamily="2" charset="0"/>
              </a:rPr>
              <a:t>th</a:t>
            </a:r>
            <a:r>
              <a:rPr lang="en-US" sz="2400" dirty="0">
                <a:solidFill>
                  <a:schemeClr val="bg1"/>
                </a:solidFill>
                <a:latin typeface="Segoe Print" panose="02000600000000000000" pitchFamily="2" charset="0"/>
              </a:rPr>
              <a:t> of his usual speed, a person is 24 minutes late in reaching his office. Find the usual time taken by him to cover this distance.</a:t>
            </a:r>
          </a:p>
          <a:p>
            <a:pPr>
              <a:lnSpc>
                <a:spcPct val="90000"/>
              </a:lnSpc>
            </a:pPr>
            <a:r>
              <a:rPr lang="en-US" sz="2400" dirty="0">
                <a:solidFill>
                  <a:schemeClr val="bg1"/>
                </a:solidFill>
                <a:latin typeface="Segoe Print" panose="02000600000000000000" pitchFamily="2" charset="0"/>
              </a:rPr>
              <a:t>A. 14 minutes B. 22 minutes C. 30 minutes  D. 18 minutes</a:t>
            </a:r>
            <a:endParaRPr lang="en-IN" sz="2400" dirty="0">
              <a:solidFill>
                <a:schemeClr val="bg1"/>
              </a:solidFill>
              <a:latin typeface="Segoe Print" panose="02000600000000000000" pitchFamily="2" charset="0"/>
            </a:endParaRPr>
          </a:p>
        </p:txBody>
      </p:sp>
      <p:sp>
        <p:nvSpPr>
          <p:cNvPr id="16" name="TextBox 15"/>
          <p:cNvSpPr txBox="1"/>
          <p:nvPr/>
        </p:nvSpPr>
        <p:spPr>
          <a:xfrm>
            <a:off x="102421" y="2348880"/>
            <a:ext cx="11521280" cy="2751522"/>
          </a:xfrm>
          <a:prstGeom prst="rect">
            <a:avLst/>
          </a:prstGeom>
          <a:noFill/>
        </p:spPr>
        <p:txBody>
          <a:bodyPr wrap="square" rtlCol="0">
            <a:spAutoFit/>
          </a:bodyPr>
          <a:lstStyle/>
          <a:p>
            <a:pPr>
              <a:lnSpc>
                <a:spcPct val="90000"/>
              </a:lnSpc>
            </a:pPr>
            <a:r>
              <a:rPr lang="en-US" sz="2400" dirty="0">
                <a:latin typeface="Segoe Print" panose="02000600000000000000" pitchFamily="2" charset="0"/>
              </a:rPr>
              <a:t>Let the usual time taken be ‘t’ &amp; usual speed be ‘s’</a:t>
            </a:r>
          </a:p>
          <a:p>
            <a:pPr>
              <a:lnSpc>
                <a:spcPct val="90000"/>
              </a:lnSpc>
            </a:pPr>
            <a:r>
              <a:rPr lang="en-US" sz="2400" dirty="0">
                <a:latin typeface="Segoe Print" panose="02000600000000000000" pitchFamily="2" charset="0"/>
              </a:rPr>
              <a:t>If the speed is ‘3/7 s’ then time taken is ‘t+24’</a:t>
            </a:r>
          </a:p>
          <a:p>
            <a:pPr>
              <a:lnSpc>
                <a:spcPct val="90000"/>
              </a:lnSpc>
            </a:pPr>
            <a:r>
              <a:rPr lang="en-US" sz="2400" dirty="0">
                <a:latin typeface="Segoe Print" panose="02000600000000000000" pitchFamily="2" charset="0"/>
              </a:rPr>
              <a:t>We know distance is same here</a:t>
            </a: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S * t = (3/7) s * (t+24)</a:t>
            </a:r>
          </a:p>
          <a:p>
            <a:pPr>
              <a:lnSpc>
                <a:spcPct val="90000"/>
              </a:lnSpc>
            </a:pPr>
            <a:r>
              <a:rPr lang="en-US" sz="2400" dirty="0">
                <a:latin typeface="Segoe Print" panose="02000600000000000000" pitchFamily="2" charset="0"/>
              </a:rPr>
              <a:t>7t = 3t + 72</a:t>
            </a:r>
          </a:p>
          <a:p>
            <a:pPr>
              <a:lnSpc>
                <a:spcPct val="90000"/>
              </a:lnSpc>
            </a:pPr>
            <a:r>
              <a:rPr lang="en-US" sz="2400" dirty="0">
                <a:latin typeface="Segoe Print" panose="02000600000000000000" pitchFamily="2" charset="0"/>
              </a:rPr>
              <a:t>4t = 72 minutes </a:t>
            </a:r>
          </a:p>
          <a:p>
            <a:pPr>
              <a:lnSpc>
                <a:spcPct val="90000"/>
              </a:lnSpc>
            </a:pPr>
            <a:r>
              <a:rPr lang="en-US" sz="2400" dirty="0">
                <a:latin typeface="Segoe Print" panose="02000600000000000000" pitchFamily="2" charset="0"/>
              </a:rPr>
              <a:t>  t = 18 minutes</a:t>
            </a:r>
          </a:p>
        </p:txBody>
      </p:sp>
    </p:spTree>
    <p:extLst>
      <p:ext uri="{BB962C8B-B14F-4D97-AF65-F5344CB8AC3E}">
        <p14:creationId xmlns:p14="http://schemas.microsoft.com/office/powerpoint/2010/main" val="17286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 calcmode="lin" valueType="num">
                                      <p:cBhvr additive="base">
                                        <p:cTn id="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 calcmode="lin" valueType="num">
                                      <p:cBhvr additive="base">
                                        <p:cTn id="31"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 calcmode="lin" valueType="num">
                                      <p:cBhvr additive="base">
                                        <p:cTn id="3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boy starts from his home at 25 kmph and reaches school 20 minutes late. If he would have walked at 40 kmph he would have reached 10 minutes early. Find the distance between school and home.</a:t>
            </a:r>
          </a:p>
          <a:p>
            <a:pPr>
              <a:lnSpc>
                <a:spcPct val="90000"/>
              </a:lnSpc>
            </a:pPr>
            <a:r>
              <a:rPr lang="en-US" sz="2400" dirty="0">
                <a:solidFill>
                  <a:schemeClr val="bg1"/>
                </a:solidFill>
                <a:latin typeface="Segoe Print" panose="02000600000000000000" pitchFamily="2" charset="0"/>
              </a:rPr>
              <a:t>A. 90 km  B. 75 km C. 43.33 km  D. 33.33 km</a:t>
            </a:r>
            <a:endParaRPr lang="en-IN" sz="2400" dirty="0">
              <a:solidFill>
                <a:schemeClr val="bg1"/>
              </a:solidFill>
              <a:latin typeface="Segoe Print" panose="02000600000000000000" pitchFamily="2" charset="0"/>
            </a:endParaRPr>
          </a:p>
        </p:txBody>
      </p:sp>
      <p:sp>
        <p:nvSpPr>
          <p:cNvPr id="16" name="TextBox 15"/>
          <p:cNvSpPr txBox="1"/>
          <p:nvPr/>
        </p:nvSpPr>
        <p:spPr>
          <a:xfrm>
            <a:off x="189756" y="1844824"/>
            <a:ext cx="11521280" cy="4745915"/>
          </a:xfrm>
          <a:prstGeom prst="rect">
            <a:avLst/>
          </a:prstGeom>
          <a:noFill/>
        </p:spPr>
        <p:txBody>
          <a:bodyPr wrap="square" rtlCol="0">
            <a:spAutoFit/>
          </a:bodyPr>
          <a:lstStyle/>
          <a:p>
            <a:pPr>
              <a:lnSpc>
                <a:spcPct val="90000"/>
              </a:lnSpc>
            </a:pPr>
            <a:r>
              <a:rPr lang="en-US" sz="2400" dirty="0">
                <a:latin typeface="Segoe Print" panose="02000600000000000000" pitchFamily="2" charset="0"/>
              </a:rPr>
              <a:t>Let the usual time taken be ‘t+20’ &amp; usual speed be ’25 kmph’</a:t>
            </a:r>
          </a:p>
          <a:p>
            <a:pPr>
              <a:lnSpc>
                <a:spcPct val="90000"/>
              </a:lnSpc>
            </a:pPr>
            <a:r>
              <a:rPr lang="en-US" sz="2400" dirty="0">
                <a:latin typeface="Segoe Print" panose="02000600000000000000" pitchFamily="2" charset="0"/>
              </a:rPr>
              <a:t>If the speed is ’40 kmph’ then time taken is ‘t-10’</a:t>
            </a:r>
          </a:p>
          <a:p>
            <a:pPr>
              <a:lnSpc>
                <a:spcPct val="90000"/>
              </a:lnSpc>
            </a:pPr>
            <a:r>
              <a:rPr lang="en-US" sz="2400" dirty="0">
                <a:latin typeface="Segoe Print" panose="02000600000000000000" pitchFamily="2" charset="0"/>
              </a:rPr>
              <a:t>We know distance is same here</a:t>
            </a: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25 * (t+20) = 40 * (t-10)</a:t>
            </a:r>
          </a:p>
          <a:p>
            <a:pPr>
              <a:lnSpc>
                <a:spcPct val="90000"/>
              </a:lnSpc>
            </a:pPr>
            <a:r>
              <a:rPr lang="en-US" sz="2400" dirty="0">
                <a:latin typeface="Segoe Print" panose="02000600000000000000" pitchFamily="2" charset="0"/>
              </a:rPr>
              <a:t>5t + 100 = 8t -80</a:t>
            </a:r>
          </a:p>
          <a:p>
            <a:pPr>
              <a:lnSpc>
                <a:spcPct val="90000"/>
              </a:lnSpc>
            </a:pPr>
            <a:r>
              <a:rPr lang="en-US" sz="2400" dirty="0">
                <a:latin typeface="Segoe Print" panose="02000600000000000000" pitchFamily="2" charset="0"/>
              </a:rPr>
              <a:t>3t = 180</a:t>
            </a:r>
          </a:p>
          <a:p>
            <a:pPr>
              <a:lnSpc>
                <a:spcPct val="90000"/>
              </a:lnSpc>
            </a:pPr>
            <a:r>
              <a:rPr lang="en-US" sz="2400" dirty="0">
                <a:latin typeface="Segoe Print" panose="02000600000000000000" pitchFamily="2" charset="0"/>
              </a:rPr>
              <a:t> t = 60 minutes</a:t>
            </a:r>
          </a:p>
          <a:p>
            <a:pPr>
              <a:lnSpc>
                <a:spcPct val="90000"/>
              </a:lnSpc>
            </a:pPr>
            <a:r>
              <a:rPr lang="en-US" sz="2400" dirty="0">
                <a:latin typeface="Segoe Print" panose="02000600000000000000" pitchFamily="2" charset="0"/>
              </a:rPr>
              <a:t>Distance = speed * time</a:t>
            </a:r>
          </a:p>
          <a:p>
            <a:pPr>
              <a:lnSpc>
                <a:spcPct val="90000"/>
              </a:lnSpc>
            </a:pPr>
            <a:r>
              <a:rPr lang="en-US" sz="2400" dirty="0">
                <a:latin typeface="Segoe Print" panose="02000600000000000000" pitchFamily="2" charset="0"/>
              </a:rPr>
              <a:t>           = 25* (80/60) [since speed in kmph and time in minutes          converted time to hour]</a:t>
            </a:r>
          </a:p>
          <a:p>
            <a:pPr>
              <a:lnSpc>
                <a:spcPct val="90000"/>
              </a:lnSpc>
            </a:pPr>
            <a:r>
              <a:rPr lang="en-US" sz="2400" dirty="0">
                <a:latin typeface="Segoe Print" panose="02000600000000000000" pitchFamily="2" charset="0"/>
              </a:rPr>
              <a:t>          = 25 * (4/3)</a:t>
            </a:r>
          </a:p>
          <a:p>
            <a:pPr>
              <a:lnSpc>
                <a:spcPct val="90000"/>
              </a:lnSpc>
            </a:pPr>
            <a:r>
              <a:rPr lang="en-US" sz="2400" dirty="0">
                <a:latin typeface="Segoe Print" panose="02000600000000000000" pitchFamily="2" charset="0"/>
              </a:rPr>
              <a:t>          = 100/3 </a:t>
            </a:r>
          </a:p>
          <a:p>
            <a:pPr>
              <a:lnSpc>
                <a:spcPct val="90000"/>
              </a:lnSpc>
            </a:pPr>
            <a:r>
              <a:rPr lang="en-US" sz="2400" dirty="0">
                <a:latin typeface="Segoe Print" panose="02000600000000000000" pitchFamily="2" charset="0"/>
              </a:rPr>
              <a:t>          = 33.33 km </a:t>
            </a:r>
          </a:p>
        </p:txBody>
      </p:sp>
    </p:spTree>
    <p:extLst>
      <p:ext uri="{BB962C8B-B14F-4D97-AF65-F5344CB8AC3E}">
        <p14:creationId xmlns:p14="http://schemas.microsoft.com/office/powerpoint/2010/main" val="207774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 calcmode="lin" valueType="num">
                                      <p:cBhvr additive="base">
                                        <p:cTn id="25"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anim calcmode="lin" valueType="num">
                                      <p:cBhvr additive="base">
                                        <p:cTn id="31"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 calcmode="lin" valueType="num">
                                      <p:cBhvr additive="base">
                                        <p:cTn id="37"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 calcmode="lin" valueType="num">
                                      <p:cBhvr additive="base">
                                        <p:cTn id="49"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9" end="9"/>
                                            </p:txEl>
                                          </p:spTgt>
                                        </p:tgtEl>
                                        <p:attrNameLst>
                                          <p:attrName>style.visibility</p:attrName>
                                        </p:attrNameLst>
                                      </p:cBhvr>
                                      <p:to>
                                        <p:strVal val="visible"/>
                                      </p:to>
                                    </p:set>
                                    <p:anim calcmode="lin" valueType="num">
                                      <p:cBhvr additive="base">
                                        <p:cTn id="55"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10" end="10"/>
                                            </p:txEl>
                                          </p:spTgt>
                                        </p:tgtEl>
                                        <p:attrNameLst>
                                          <p:attrName>style.visibility</p:attrName>
                                        </p:attrNameLst>
                                      </p:cBhvr>
                                      <p:to>
                                        <p:strVal val="visible"/>
                                      </p:to>
                                    </p:set>
                                    <p:anim calcmode="lin" valueType="num">
                                      <p:cBhvr additive="base">
                                        <p:cTn id="61"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11" end="11"/>
                                            </p:txEl>
                                          </p:spTgt>
                                        </p:tgtEl>
                                        <p:attrNameLst>
                                          <p:attrName>style.visibility</p:attrName>
                                        </p:attrNameLst>
                                      </p:cBhvr>
                                      <p:to>
                                        <p:strVal val="visible"/>
                                      </p:to>
                                    </p:set>
                                    <p:anim calcmode="lin" valueType="num">
                                      <p:cBhvr additive="base">
                                        <p:cTn id="67"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xEl>
                                              <p:pRg st="12" end="12"/>
                                            </p:txEl>
                                          </p:spTgt>
                                        </p:tgtEl>
                                        <p:attrNameLst>
                                          <p:attrName>style.visibility</p:attrName>
                                        </p:attrNameLst>
                                      </p:cBhvr>
                                      <p:to>
                                        <p:strVal val="visible"/>
                                      </p:to>
                                    </p:set>
                                    <p:anim calcmode="lin" valueType="num">
                                      <p:cBhvr additive="base">
                                        <p:cTn id="73"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u="sng" dirty="0">
                <a:solidFill>
                  <a:schemeClr val="accent2"/>
                </a:solidFill>
              </a:rPr>
              <a:t>Types of problems that can be asked under this particular topic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765" y="1844824"/>
            <a:ext cx="2591964" cy="1728192"/>
          </a:xfrm>
          <a:prstGeom prst="rect">
            <a:avLst/>
          </a:prstGeom>
        </p:spPr>
      </p:pic>
      <p:sp>
        <p:nvSpPr>
          <p:cNvPr id="4" name="TextBox 3"/>
          <p:cNvSpPr txBox="1"/>
          <p:nvPr/>
        </p:nvSpPr>
        <p:spPr>
          <a:xfrm>
            <a:off x="2855528" y="2003271"/>
            <a:ext cx="1942740" cy="978729"/>
          </a:xfrm>
          <a:prstGeom prst="rect">
            <a:avLst/>
          </a:prstGeom>
          <a:noFill/>
        </p:spPr>
        <p:txBody>
          <a:bodyPr wrap="square" rtlCol="0">
            <a:spAutoFit/>
          </a:bodyPr>
          <a:lstStyle/>
          <a:p>
            <a:pPr>
              <a:lnSpc>
                <a:spcPct val="90000"/>
              </a:lnSpc>
            </a:pPr>
            <a:r>
              <a:rPr lang="en-US" sz="3200" dirty="0">
                <a:solidFill>
                  <a:schemeClr val="tx1">
                    <a:lumMod val="95000"/>
                  </a:schemeClr>
                </a:solidFill>
                <a:latin typeface="Segoe UI Semibold" panose="020B0702040204020203" pitchFamily="34" charset="0"/>
                <a:cs typeface="Segoe UI Semibold" panose="020B0702040204020203" pitchFamily="34" charset="0"/>
              </a:rPr>
              <a:t>Problems on trains</a:t>
            </a:r>
            <a:endParaRPr lang="en-IN" sz="3200" dirty="0">
              <a:solidFill>
                <a:schemeClr val="tx1">
                  <a:lumMod val="95000"/>
                </a:schemeClr>
              </a:solidFill>
              <a:latin typeface="Segoe UI Semibold" panose="020B0702040204020203" pitchFamily="34" charset="0"/>
              <a:cs typeface="Segoe UI Semibold" panose="020B0702040204020203" pitchFamily="34" charset="0"/>
            </a:endParaRP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402" b="100000" l="732" r="99756"/>
                    </a14:imgEffect>
                  </a14:imgLayer>
                </a14:imgProps>
              </a:ext>
              <a:ext uri="{28A0092B-C50C-407E-A947-70E740481C1C}">
                <a14:useLocalDpi xmlns:a14="http://schemas.microsoft.com/office/drawing/2010/main" val="0"/>
              </a:ext>
            </a:extLst>
          </a:blip>
          <a:stretch>
            <a:fillRect/>
          </a:stretch>
        </p:blipFill>
        <p:spPr>
          <a:xfrm>
            <a:off x="2998068" y="3789040"/>
            <a:ext cx="4985370" cy="3027700"/>
          </a:xfrm>
          <a:prstGeom prst="rect">
            <a:avLst/>
          </a:prstGeom>
        </p:spPr>
      </p:pic>
      <p:sp>
        <p:nvSpPr>
          <p:cNvPr id="8" name="TextBox 7"/>
          <p:cNvSpPr txBox="1"/>
          <p:nvPr/>
        </p:nvSpPr>
        <p:spPr>
          <a:xfrm>
            <a:off x="2998068" y="3811588"/>
            <a:ext cx="1942740" cy="978729"/>
          </a:xfrm>
          <a:prstGeom prst="rect">
            <a:avLst/>
          </a:prstGeom>
          <a:noFill/>
        </p:spPr>
        <p:txBody>
          <a:bodyPr wrap="square" rtlCol="0">
            <a:spAutoFit/>
          </a:bodyPr>
          <a:lstStyle/>
          <a:p>
            <a:pPr>
              <a:lnSpc>
                <a:spcPct val="90000"/>
              </a:lnSpc>
            </a:pPr>
            <a:r>
              <a:rPr lang="en-US" sz="3200" dirty="0">
                <a:solidFill>
                  <a:schemeClr val="tx1">
                    <a:lumMod val="95000"/>
                  </a:schemeClr>
                </a:solidFill>
                <a:latin typeface="Segoe UI Semibold" panose="020B0702040204020203" pitchFamily="34" charset="0"/>
                <a:cs typeface="Segoe UI Semibold" panose="020B0702040204020203" pitchFamily="34" charset="0"/>
              </a:rPr>
              <a:t>Boats &amp; streams</a:t>
            </a:r>
            <a:endParaRPr lang="en-IN" sz="3200" dirty="0">
              <a:solidFill>
                <a:schemeClr val="tx1">
                  <a:lumMod val="95000"/>
                </a:schemeClr>
              </a:solidFill>
              <a:latin typeface="Segoe UI Semibold" panose="020B0702040204020203" pitchFamily="34" charset="0"/>
              <a:cs typeface="Segoe UI Semibold" panose="020B0702040204020203" pitchFamily="34" charset="0"/>
            </a:endParaRP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10300" b="8970"/>
          <a:stretch/>
        </p:blipFill>
        <p:spPr>
          <a:xfrm>
            <a:off x="7696211" y="1857110"/>
            <a:ext cx="3386681" cy="1944216"/>
          </a:xfrm>
          <a:prstGeom prst="rect">
            <a:avLst/>
          </a:prstGeom>
        </p:spPr>
      </p:pic>
      <p:sp>
        <p:nvSpPr>
          <p:cNvPr id="10" name="TextBox 9"/>
          <p:cNvSpPr txBox="1"/>
          <p:nvPr/>
        </p:nvSpPr>
        <p:spPr>
          <a:xfrm>
            <a:off x="8723672" y="3861385"/>
            <a:ext cx="1942740" cy="978729"/>
          </a:xfrm>
          <a:prstGeom prst="rect">
            <a:avLst/>
          </a:prstGeom>
          <a:noFill/>
        </p:spPr>
        <p:txBody>
          <a:bodyPr wrap="square" rtlCol="0">
            <a:spAutoFit/>
          </a:bodyPr>
          <a:lstStyle/>
          <a:p>
            <a:pPr>
              <a:lnSpc>
                <a:spcPct val="90000"/>
              </a:lnSpc>
            </a:pPr>
            <a:r>
              <a:rPr lang="en-US" sz="3200" dirty="0">
                <a:solidFill>
                  <a:schemeClr val="tx1">
                    <a:lumMod val="95000"/>
                  </a:schemeClr>
                </a:solidFill>
                <a:latin typeface="Segoe UI Semibold" panose="020B0702040204020203" pitchFamily="34" charset="0"/>
                <a:cs typeface="Segoe UI Semibold" panose="020B0702040204020203" pitchFamily="34" charset="0"/>
              </a:rPr>
              <a:t>Races &amp; Games</a:t>
            </a:r>
            <a:endParaRPr lang="en-IN" sz="3200" dirty="0">
              <a:solidFill>
                <a:schemeClr val="tx1">
                  <a:lumMod val="9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err="1">
                <a:solidFill>
                  <a:schemeClr val="bg1"/>
                </a:solidFill>
                <a:latin typeface="Segoe Print" panose="02000600000000000000" pitchFamily="2" charset="0"/>
              </a:rPr>
              <a:t>Saroj</a:t>
            </a:r>
            <a:r>
              <a:rPr lang="en-US" sz="2400" dirty="0">
                <a:solidFill>
                  <a:schemeClr val="bg1"/>
                </a:solidFill>
                <a:latin typeface="Segoe Print" panose="02000600000000000000" pitchFamily="2" charset="0"/>
              </a:rPr>
              <a:t> reaches his office 2 hours late by travelling at 40 kmph from his home. When he increases the speed to 60 kmph he is still late by 1 hour. What is the distance of his office from his home?</a:t>
            </a:r>
          </a:p>
          <a:p>
            <a:pPr>
              <a:lnSpc>
                <a:spcPct val="90000"/>
              </a:lnSpc>
            </a:pPr>
            <a:r>
              <a:rPr lang="en-US" sz="2400" dirty="0">
                <a:solidFill>
                  <a:schemeClr val="bg1"/>
                </a:solidFill>
                <a:latin typeface="Segoe Print" panose="02000600000000000000" pitchFamily="2" charset="0"/>
              </a:rPr>
              <a:t>A. 180 km B. 110 km C. 120 km D. 150 km</a:t>
            </a:r>
            <a:endParaRPr lang="en-IN" sz="2400" dirty="0">
              <a:solidFill>
                <a:schemeClr val="bg1"/>
              </a:solidFill>
              <a:latin typeface="Segoe Print" panose="02000600000000000000" pitchFamily="2" charset="0"/>
            </a:endParaRPr>
          </a:p>
        </p:txBody>
      </p:sp>
      <p:sp>
        <p:nvSpPr>
          <p:cNvPr id="16" name="TextBox 15"/>
          <p:cNvSpPr txBox="1"/>
          <p:nvPr/>
        </p:nvSpPr>
        <p:spPr>
          <a:xfrm>
            <a:off x="189756" y="1844824"/>
            <a:ext cx="11521280" cy="3748719"/>
          </a:xfrm>
          <a:prstGeom prst="rect">
            <a:avLst/>
          </a:prstGeom>
          <a:noFill/>
        </p:spPr>
        <p:txBody>
          <a:bodyPr wrap="square" rtlCol="0">
            <a:spAutoFit/>
          </a:bodyPr>
          <a:lstStyle/>
          <a:p>
            <a:pPr>
              <a:lnSpc>
                <a:spcPct val="90000"/>
              </a:lnSpc>
            </a:pPr>
            <a:r>
              <a:rPr lang="en-US" sz="2400" dirty="0">
                <a:latin typeface="Segoe Print" panose="02000600000000000000" pitchFamily="2" charset="0"/>
              </a:rPr>
              <a:t>Let the usual time taken be ‘t+2’ &amp; usual speed be ’40 kmph’</a:t>
            </a:r>
          </a:p>
          <a:p>
            <a:pPr>
              <a:lnSpc>
                <a:spcPct val="90000"/>
              </a:lnSpc>
            </a:pPr>
            <a:r>
              <a:rPr lang="en-US" sz="2400" dirty="0">
                <a:latin typeface="Segoe Print" panose="02000600000000000000" pitchFamily="2" charset="0"/>
              </a:rPr>
              <a:t>If the speed is ’60 kmph’ then time taken is ‘t+1’</a:t>
            </a:r>
          </a:p>
          <a:p>
            <a:pPr>
              <a:lnSpc>
                <a:spcPct val="90000"/>
              </a:lnSpc>
            </a:pPr>
            <a:r>
              <a:rPr lang="en-US" sz="2400" dirty="0">
                <a:latin typeface="Segoe Print" panose="02000600000000000000" pitchFamily="2" charset="0"/>
              </a:rPr>
              <a:t>We know distance is same here</a:t>
            </a:r>
          </a:p>
          <a:p>
            <a:pPr>
              <a:lnSpc>
                <a:spcPct val="90000"/>
              </a:lnSpc>
            </a:pPr>
            <a:r>
              <a:rPr lang="en-US" sz="2400" dirty="0">
                <a:latin typeface="Segoe Print" panose="02000600000000000000" pitchFamily="2" charset="0"/>
              </a:rPr>
              <a:t>40 * (t+2) = 60 * (t+1)</a:t>
            </a:r>
          </a:p>
          <a:p>
            <a:pPr>
              <a:lnSpc>
                <a:spcPct val="90000"/>
              </a:lnSpc>
            </a:pPr>
            <a:r>
              <a:rPr lang="en-US" sz="2400" dirty="0">
                <a:latin typeface="Segoe Print" panose="02000600000000000000" pitchFamily="2" charset="0"/>
              </a:rPr>
              <a:t>2t + 4 = 3t + 3</a:t>
            </a:r>
          </a:p>
          <a:p>
            <a:pPr>
              <a:lnSpc>
                <a:spcPct val="90000"/>
              </a:lnSpc>
            </a:pPr>
            <a:r>
              <a:rPr lang="en-US" sz="2400" dirty="0">
                <a:latin typeface="Segoe Print" panose="02000600000000000000" pitchFamily="2" charset="0"/>
              </a:rPr>
              <a:t>t = 1 hour</a:t>
            </a: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Distance = speed * time</a:t>
            </a:r>
          </a:p>
          <a:p>
            <a:pPr>
              <a:lnSpc>
                <a:spcPct val="90000"/>
              </a:lnSpc>
            </a:pPr>
            <a:r>
              <a:rPr lang="en-US" sz="2400" dirty="0">
                <a:latin typeface="Segoe Print" panose="02000600000000000000" pitchFamily="2" charset="0"/>
              </a:rPr>
              <a:t>           = 40* 3 or 60 *2</a:t>
            </a:r>
          </a:p>
          <a:p>
            <a:pPr>
              <a:lnSpc>
                <a:spcPct val="90000"/>
              </a:lnSpc>
            </a:pPr>
            <a:r>
              <a:rPr lang="en-US" sz="2400" dirty="0">
                <a:latin typeface="Segoe Print" panose="02000600000000000000" pitchFamily="2" charset="0"/>
              </a:rPr>
              <a:t>          = 120 km</a:t>
            </a:r>
          </a:p>
          <a:p>
            <a:pPr>
              <a:lnSpc>
                <a:spcPct val="90000"/>
              </a:lnSpc>
            </a:pPr>
            <a:r>
              <a:rPr lang="en-US" sz="2400" dirty="0">
                <a:latin typeface="Segoe Print" panose="02000600000000000000" pitchFamily="2" charset="0"/>
              </a:rPr>
              <a:t>        </a:t>
            </a:r>
          </a:p>
        </p:txBody>
      </p:sp>
    </p:spTree>
    <p:extLst>
      <p:ext uri="{BB962C8B-B14F-4D97-AF65-F5344CB8AC3E}">
        <p14:creationId xmlns:p14="http://schemas.microsoft.com/office/powerpoint/2010/main" val="396322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 calcmode="lin" valueType="num">
                                      <p:cBhvr additive="base">
                                        <p:cTn id="49"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9" end="9"/>
                                            </p:txEl>
                                          </p:spTgt>
                                        </p:tgtEl>
                                        <p:attrNameLst>
                                          <p:attrName>style.visibility</p:attrName>
                                        </p:attrNameLst>
                                      </p:cBhvr>
                                      <p:to>
                                        <p:strVal val="visible"/>
                                      </p:to>
                                    </p:set>
                                    <p:anim calcmode="lin" valueType="num">
                                      <p:cBhvr additive="base">
                                        <p:cTn id="55"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10" end="10"/>
                                            </p:txEl>
                                          </p:spTgt>
                                        </p:tgtEl>
                                        <p:attrNameLst>
                                          <p:attrName>style.visibility</p:attrName>
                                        </p:attrNameLst>
                                      </p:cBhvr>
                                      <p:to>
                                        <p:strVal val="visible"/>
                                      </p:to>
                                    </p:set>
                                    <p:anim calcmode="lin" valueType="num">
                                      <p:cBhvr additive="base">
                                        <p:cTn id="61"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err="1">
                <a:solidFill>
                  <a:schemeClr val="bg1"/>
                </a:solidFill>
                <a:latin typeface="Segoe Print" panose="02000600000000000000" pitchFamily="2" charset="0"/>
              </a:rPr>
              <a:t>Sajan</a:t>
            </a:r>
            <a:r>
              <a:rPr lang="en-US" sz="2400" dirty="0">
                <a:solidFill>
                  <a:schemeClr val="bg1"/>
                </a:solidFill>
                <a:latin typeface="Segoe Print" panose="02000600000000000000" pitchFamily="2" charset="0"/>
              </a:rPr>
              <a:t> and Samir started their journey from Thane to </a:t>
            </a:r>
            <a:r>
              <a:rPr lang="en-US" sz="2400" dirty="0" err="1">
                <a:solidFill>
                  <a:schemeClr val="bg1"/>
                </a:solidFill>
                <a:latin typeface="Segoe Print" panose="02000600000000000000" pitchFamily="2" charset="0"/>
              </a:rPr>
              <a:t>Kalyan</a:t>
            </a:r>
            <a:r>
              <a:rPr lang="en-US" sz="2400" dirty="0">
                <a:solidFill>
                  <a:schemeClr val="bg1"/>
                </a:solidFill>
                <a:latin typeface="Segoe Print" panose="02000600000000000000" pitchFamily="2" charset="0"/>
              </a:rPr>
              <a:t> with speeds 24 kmph and 32 kmph respectively. If Samir reaches 35 minutes before </a:t>
            </a:r>
            <a:r>
              <a:rPr lang="en-US" sz="2400" dirty="0" err="1">
                <a:solidFill>
                  <a:schemeClr val="bg1"/>
                </a:solidFill>
                <a:latin typeface="Segoe Print" panose="02000600000000000000" pitchFamily="2" charset="0"/>
              </a:rPr>
              <a:t>Sajan</a:t>
            </a:r>
            <a:r>
              <a:rPr lang="en-US" sz="2400" dirty="0">
                <a:solidFill>
                  <a:schemeClr val="bg1"/>
                </a:solidFill>
                <a:latin typeface="Segoe Print" panose="02000600000000000000" pitchFamily="2" charset="0"/>
              </a:rPr>
              <a:t>, find the distance between Thane and </a:t>
            </a:r>
            <a:r>
              <a:rPr lang="en-US" sz="2400" dirty="0" err="1">
                <a:solidFill>
                  <a:schemeClr val="bg1"/>
                </a:solidFill>
                <a:latin typeface="Segoe Print" panose="02000600000000000000" pitchFamily="2" charset="0"/>
              </a:rPr>
              <a:t>Kalyan</a:t>
            </a:r>
            <a:r>
              <a:rPr lang="en-US" sz="2400" dirty="0">
                <a:solidFill>
                  <a:schemeClr val="bg1"/>
                </a:solidFill>
                <a:latin typeface="Segoe Print" panose="02000600000000000000" pitchFamily="2" charset="0"/>
              </a:rPr>
              <a:t>.</a:t>
            </a:r>
          </a:p>
          <a:p>
            <a:pPr>
              <a:lnSpc>
                <a:spcPct val="90000"/>
              </a:lnSpc>
            </a:pPr>
            <a:r>
              <a:rPr lang="en-US" sz="2400" dirty="0">
                <a:solidFill>
                  <a:schemeClr val="bg1"/>
                </a:solidFill>
                <a:latin typeface="Segoe Print" panose="02000600000000000000" pitchFamily="2" charset="0"/>
              </a:rPr>
              <a:t>A. 56 km B. 74 km C. 114 km D. 128 km</a:t>
            </a:r>
            <a:endParaRPr lang="en-IN" sz="2400" dirty="0">
              <a:solidFill>
                <a:schemeClr val="bg1"/>
              </a:solidFill>
              <a:latin typeface="Segoe Print" panose="02000600000000000000" pitchFamily="2" charset="0"/>
            </a:endParaRPr>
          </a:p>
        </p:txBody>
      </p:sp>
      <p:sp>
        <p:nvSpPr>
          <p:cNvPr id="16" name="TextBox 15"/>
          <p:cNvSpPr txBox="1"/>
          <p:nvPr/>
        </p:nvSpPr>
        <p:spPr>
          <a:xfrm>
            <a:off x="189756" y="1844824"/>
            <a:ext cx="11521280" cy="3748719"/>
          </a:xfrm>
          <a:prstGeom prst="rect">
            <a:avLst/>
          </a:prstGeom>
          <a:noFill/>
        </p:spPr>
        <p:txBody>
          <a:bodyPr wrap="square" rtlCol="0">
            <a:spAutoFit/>
          </a:bodyPr>
          <a:lstStyle/>
          <a:p>
            <a:pPr>
              <a:lnSpc>
                <a:spcPct val="90000"/>
              </a:lnSpc>
            </a:pPr>
            <a:r>
              <a:rPr lang="en-US" sz="2400" dirty="0">
                <a:latin typeface="Segoe Print" panose="02000600000000000000" pitchFamily="2" charset="0"/>
              </a:rPr>
              <a:t>Let the  time taken by </a:t>
            </a:r>
            <a:r>
              <a:rPr lang="en-US" sz="2400" dirty="0" err="1">
                <a:latin typeface="Segoe Print" panose="02000600000000000000" pitchFamily="2" charset="0"/>
              </a:rPr>
              <a:t>sajan</a:t>
            </a:r>
            <a:r>
              <a:rPr lang="en-US" sz="2400" dirty="0">
                <a:latin typeface="Segoe Print" panose="02000600000000000000" pitchFamily="2" charset="0"/>
              </a:rPr>
              <a:t> be ‘t’ &amp; usual speed be ’24 kmph’</a:t>
            </a:r>
          </a:p>
          <a:p>
            <a:pPr>
              <a:lnSpc>
                <a:spcPct val="90000"/>
              </a:lnSpc>
            </a:pPr>
            <a:r>
              <a:rPr lang="en-US" sz="2400" dirty="0">
                <a:latin typeface="Segoe Print" panose="02000600000000000000" pitchFamily="2" charset="0"/>
              </a:rPr>
              <a:t>If the speed </a:t>
            </a:r>
            <a:r>
              <a:rPr lang="en-US" sz="2400" dirty="0" err="1">
                <a:latin typeface="Segoe Print" panose="02000600000000000000" pitchFamily="2" charset="0"/>
              </a:rPr>
              <a:t>samir</a:t>
            </a:r>
            <a:r>
              <a:rPr lang="en-US" sz="2400" dirty="0">
                <a:latin typeface="Segoe Print" panose="02000600000000000000" pitchFamily="2" charset="0"/>
              </a:rPr>
              <a:t> is ’32 kmph’ then time taken is ‘t-(35/60)’</a:t>
            </a:r>
          </a:p>
          <a:p>
            <a:pPr>
              <a:lnSpc>
                <a:spcPct val="90000"/>
              </a:lnSpc>
            </a:pPr>
            <a:r>
              <a:rPr lang="en-US" sz="2400" dirty="0">
                <a:latin typeface="Segoe Print" panose="02000600000000000000" pitchFamily="2" charset="0"/>
              </a:rPr>
              <a:t>We know distance is same here</a:t>
            </a:r>
          </a:p>
          <a:p>
            <a:pPr>
              <a:lnSpc>
                <a:spcPct val="90000"/>
              </a:lnSpc>
            </a:pPr>
            <a:r>
              <a:rPr lang="en-US" sz="2400" dirty="0">
                <a:latin typeface="Segoe Print" panose="02000600000000000000" pitchFamily="2" charset="0"/>
              </a:rPr>
              <a:t>24 * (t) = 32 * (t – (35/60))</a:t>
            </a:r>
          </a:p>
          <a:p>
            <a:pPr>
              <a:lnSpc>
                <a:spcPct val="90000"/>
              </a:lnSpc>
            </a:pPr>
            <a:r>
              <a:rPr lang="en-US" sz="2400" dirty="0">
                <a:latin typeface="Segoe Print" panose="02000600000000000000" pitchFamily="2" charset="0"/>
              </a:rPr>
              <a:t>3t = 4t - (7/3)</a:t>
            </a:r>
          </a:p>
          <a:p>
            <a:pPr>
              <a:lnSpc>
                <a:spcPct val="90000"/>
              </a:lnSpc>
            </a:pPr>
            <a:r>
              <a:rPr lang="en-US" sz="2400" dirty="0">
                <a:latin typeface="Segoe Print" panose="02000600000000000000" pitchFamily="2" charset="0"/>
              </a:rPr>
              <a:t>t = 7/3 </a:t>
            </a:r>
            <a:r>
              <a:rPr lang="en-US" sz="2400" dirty="0" err="1">
                <a:latin typeface="Segoe Print" panose="02000600000000000000" pitchFamily="2" charset="0"/>
              </a:rPr>
              <a:t>hr</a:t>
            </a:r>
            <a:endParaRPr lang="en-US" sz="2400" dirty="0">
              <a:latin typeface="Segoe Print" panose="02000600000000000000" pitchFamily="2" charset="0"/>
            </a:endParaRP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Distance = speed * time</a:t>
            </a:r>
          </a:p>
          <a:p>
            <a:pPr>
              <a:lnSpc>
                <a:spcPct val="90000"/>
              </a:lnSpc>
            </a:pPr>
            <a:r>
              <a:rPr lang="en-US" sz="2400" dirty="0">
                <a:latin typeface="Segoe Print" panose="02000600000000000000" pitchFamily="2" charset="0"/>
              </a:rPr>
              <a:t>           = 24* (7/3) </a:t>
            </a:r>
          </a:p>
          <a:p>
            <a:pPr>
              <a:lnSpc>
                <a:spcPct val="90000"/>
              </a:lnSpc>
            </a:pPr>
            <a:r>
              <a:rPr lang="en-US" sz="2400" dirty="0">
                <a:latin typeface="Segoe Print" panose="02000600000000000000" pitchFamily="2" charset="0"/>
              </a:rPr>
              <a:t>          = 56 km</a:t>
            </a:r>
          </a:p>
          <a:p>
            <a:pPr>
              <a:lnSpc>
                <a:spcPct val="90000"/>
              </a:lnSpc>
            </a:pPr>
            <a:r>
              <a:rPr lang="en-US" sz="2400" dirty="0">
                <a:latin typeface="Segoe Print" panose="02000600000000000000" pitchFamily="2" charset="0"/>
              </a:rPr>
              <a:t>        </a:t>
            </a:r>
          </a:p>
        </p:txBody>
      </p:sp>
    </p:spTree>
    <p:extLst>
      <p:ext uri="{BB962C8B-B14F-4D97-AF65-F5344CB8AC3E}">
        <p14:creationId xmlns:p14="http://schemas.microsoft.com/office/powerpoint/2010/main" val="110972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8" end="8"/>
                                            </p:txEl>
                                          </p:spTgt>
                                        </p:tgtEl>
                                        <p:attrNameLst>
                                          <p:attrName>style.visibility</p:attrName>
                                        </p:attrNameLst>
                                      </p:cBhvr>
                                      <p:to>
                                        <p:strVal val="visible"/>
                                      </p:to>
                                    </p:set>
                                    <p:anim calcmode="lin" valueType="num">
                                      <p:cBhvr additive="base">
                                        <p:cTn id="49"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9" end="9"/>
                                            </p:txEl>
                                          </p:spTgt>
                                        </p:tgtEl>
                                        <p:attrNameLst>
                                          <p:attrName>style.visibility</p:attrName>
                                        </p:attrNameLst>
                                      </p:cBhvr>
                                      <p:to>
                                        <p:strVal val="visible"/>
                                      </p:to>
                                    </p:set>
                                    <p:anim calcmode="lin" valueType="num">
                                      <p:cBhvr additive="base">
                                        <p:cTn id="55"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10" end="10"/>
                                            </p:txEl>
                                          </p:spTgt>
                                        </p:tgtEl>
                                        <p:attrNameLst>
                                          <p:attrName>style.visibility</p:attrName>
                                        </p:attrNameLst>
                                      </p:cBhvr>
                                      <p:to>
                                        <p:strVal val="visible"/>
                                      </p:to>
                                    </p:set>
                                    <p:anim calcmode="lin" valueType="num">
                                      <p:cBhvr additive="base">
                                        <p:cTn id="61"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student pedals from his home to college at a speed of 10 km/</a:t>
            </a:r>
            <a:r>
              <a:rPr lang="en-US" sz="2400" dirty="0" err="1">
                <a:solidFill>
                  <a:schemeClr val="bg1"/>
                </a:solidFill>
                <a:latin typeface="Segoe Print" panose="02000600000000000000" pitchFamily="2" charset="0"/>
              </a:rPr>
              <a:t>hr</a:t>
            </a:r>
            <a:r>
              <a:rPr lang="en-US" sz="2400" dirty="0">
                <a:solidFill>
                  <a:schemeClr val="bg1"/>
                </a:solidFill>
                <a:latin typeface="Segoe Print" panose="02000600000000000000" pitchFamily="2" charset="0"/>
              </a:rPr>
              <a:t> and back from the college to his home at 15 km/hr. What is</a:t>
            </a:r>
          </a:p>
          <a:p>
            <a:pPr>
              <a:lnSpc>
                <a:spcPct val="90000"/>
              </a:lnSpc>
            </a:pPr>
            <a:r>
              <a:rPr lang="en-US" sz="2400" dirty="0">
                <a:solidFill>
                  <a:schemeClr val="bg1"/>
                </a:solidFill>
                <a:latin typeface="Segoe Print" panose="02000600000000000000" pitchFamily="2" charset="0"/>
              </a:rPr>
              <a:t>the average speed?</a:t>
            </a:r>
          </a:p>
          <a:p>
            <a:pPr>
              <a:lnSpc>
                <a:spcPct val="90000"/>
              </a:lnSpc>
            </a:pPr>
            <a:r>
              <a:rPr lang="en-US" sz="2400" dirty="0">
                <a:solidFill>
                  <a:schemeClr val="bg1"/>
                </a:solidFill>
                <a:latin typeface="Segoe Print" panose="02000600000000000000" pitchFamily="2" charset="0"/>
              </a:rPr>
              <a:t>A. 14 km/</a:t>
            </a:r>
            <a:r>
              <a:rPr lang="en-US" sz="2400" dirty="0" err="1">
                <a:solidFill>
                  <a:schemeClr val="bg1"/>
                </a:solidFill>
                <a:latin typeface="Segoe Print" panose="02000600000000000000" pitchFamily="2" charset="0"/>
              </a:rPr>
              <a:t>hr</a:t>
            </a:r>
            <a:r>
              <a:rPr lang="en-US" sz="2400" dirty="0">
                <a:solidFill>
                  <a:schemeClr val="bg1"/>
                </a:solidFill>
                <a:latin typeface="Segoe Print" panose="02000600000000000000" pitchFamily="2" charset="0"/>
              </a:rPr>
              <a:t> B. 13 km/</a:t>
            </a:r>
            <a:r>
              <a:rPr lang="en-US" sz="2400" dirty="0" err="1">
                <a:solidFill>
                  <a:schemeClr val="bg1"/>
                </a:solidFill>
                <a:latin typeface="Segoe Print" panose="02000600000000000000" pitchFamily="2" charset="0"/>
              </a:rPr>
              <a:t>hr</a:t>
            </a:r>
            <a:r>
              <a:rPr lang="en-US" sz="2400" dirty="0">
                <a:solidFill>
                  <a:schemeClr val="bg1"/>
                </a:solidFill>
                <a:latin typeface="Segoe Print" panose="02000600000000000000" pitchFamily="2" charset="0"/>
              </a:rPr>
              <a:t> C. 12.5 km/</a:t>
            </a:r>
            <a:r>
              <a:rPr lang="en-US" sz="2400" dirty="0" err="1">
                <a:solidFill>
                  <a:schemeClr val="bg1"/>
                </a:solidFill>
                <a:latin typeface="Segoe Print" panose="02000600000000000000" pitchFamily="2" charset="0"/>
              </a:rPr>
              <a:t>hr</a:t>
            </a:r>
            <a:r>
              <a:rPr lang="en-US" sz="2400" dirty="0">
                <a:solidFill>
                  <a:schemeClr val="bg1"/>
                </a:solidFill>
                <a:latin typeface="Segoe Print" panose="02000600000000000000" pitchFamily="2" charset="0"/>
              </a:rPr>
              <a:t> D. 12 km/</a:t>
            </a:r>
            <a:r>
              <a:rPr lang="en-US" sz="2400" dirty="0" err="1">
                <a:solidFill>
                  <a:schemeClr val="bg1"/>
                </a:solidFill>
                <a:latin typeface="Segoe Print" panose="02000600000000000000" pitchFamily="2" charset="0"/>
              </a:rPr>
              <a:t>hr</a:t>
            </a:r>
            <a:endParaRPr lang="en-IN" sz="2400" dirty="0">
              <a:solidFill>
                <a:schemeClr val="bg1"/>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16" name="TextBox 15"/>
              <p:cNvSpPr txBox="1"/>
              <p:nvPr/>
            </p:nvSpPr>
            <p:spPr>
              <a:xfrm>
                <a:off x="6428185" y="1842043"/>
                <a:ext cx="4850803" cy="590931"/>
              </a:xfrm>
              <a:prstGeom prst="rect">
                <a:avLst/>
              </a:prstGeom>
              <a:noFill/>
            </p:spPr>
            <p:txBody>
              <a:bodyPr wrap="square" rtlCol="0">
                <a:spAutoFit/>
              </a:bodyPr>
              <a:lstStyle/>
              <a:p>
                <a:pPr>
                  <a:lnSpc>
                    <a:spcPct val="90000"/>
                  </a:lnSpc>
                </a:pPr>
                <a:r>
                  <a:rPr lang="en-US" sz="2400" u="sng" dirty="0">
                    <a:solidFill>
                      <a:schemeClr val="accent2">
                        <a:lumMod val="75000"/>
                      </a:schemeClr>
                    </a:solidFill>
                    <a:latin typeface="Segoe Print" panose="02000600000000000000" pitchFamily="2" charset="0"/>
                  </a:rPr>
                  <a:t>Average speed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a:solidFill>
                              <a:srgbClr val="FFFF00"/>
                            </a:solidFill>
                            <a:latin typeface="Cambria Math" panose="02040503050406030204" pitchFamily="18" charset="0"/>
                          </a:rPr>
                          <m:t>𝑻𝒐𝒕𝒂𝒍</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𝒅𝒊𝒔𝒕𝒂𝒏𝒄𝒆</m:t>
                        </m:r>
                      </m:num>
                      <m:den>
                        <m:r>
                          <a:rPr lang="en-US" sz="2400" b="1" i="1">
                            <a:solidFill>
                              <a:srgbClr val="FFFF00"/>
                            </a:solidFill>
                            <a:latin typeface="Cambria Math" panose="02040503050406030204" pitchFamily="18" charset="0"/>
                          </a:rPr>
                          <m:t>𝑻𝒐𝒕𝒂𝒍</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𝒕𝒊𝒎𝒆</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𝒕𝒂𝒌𝒆𝒏</m:t>
                        </m:r>
                      </m:den>
                    </m:f>
                  </m:oMath>
                </a14:m>
                <a:r>
                  <a:rPr lang="en-US" sz="2400" dirty="0">
                    <a:solidFill>
                      <a:srgbClr val="FFFF00"/>
                    </a:solidFill>
                    <a:latin typeface="Script MT Bold" panose="03040602040607080904" pitchFamily="66" charset="0"/>
                  </a:rPr>
                  <a:t> </a:t>
                </a:r>
                <a:r>
                  <a:rPr lang="en-US" sz="2400" dirty="0">
                    <a:latin typeface="Segoe Print" panose="02000600000000000000" pitchFamily="2" charset="0"/>
                  </a:rPr>
                  <a:t>        </a:t>
                </a:r>
              </a:p>
            </p:txBody>
          </p:sp>
        </mc:Choice>
        <mc:Fallback xmlns="">
          <p:sp>
            <p:nvSpPr>
              <p:cNvPr id="16" name="TextBox 15"/>
              <p:cNvSpPr txBox="1">
                <a:spLocks noRot="1" noChangeAspect="1" noMove="1" noResize="1" noEditPoints="1" noAdjustHandles="1" noChangeArrowheads="1" noChangeShapeType="1" noTextEdit="1"/>
              </p:cNvSpPr>
              <p:nvPr/>
            </p:nvSpPr>
            <p:spPr>
              <a:xfrm>
                <a:off x="6428185" y="1842043"/>
                <a:ext cx="4850803" cy="590931"/>
              </a:xfrm>
              <a:prstGeom prst="rect">
                <a:avLst/>
              </a:prstGeom>
              <a:blipFill>
                <a:blip r:embed="rId2"/>
                <a:stretch>
                  <a:fillRect l="-1884" b="-14433"/>
                </a:stretch>
              </a:blipFill>
            </p:spPr>
            <p:txBody>
              <a:bodyPr/>
              <a:lstStyle/>
              <a:p>
                <a:r>
                  <a:rPr lang="en-IN">
                    <a:noFill/>
                  </a:rPr>
                  <a:t> </a:t>
                </a:r>
              </a:p>
            </p:txBody>
          </p:sp>
        </mc:Fallback>
      </mc:AlternateContent>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50396" y="2708920"/>
            <a:ext cx="1716190" cy="936104"/>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8419" y="2636912"/>
            <a:ext cx="1716190" cy="936104"/>
          </a:xfrm>
          <a:prstGeom prst="rect">
            <a:avLst/>
          </a:prstGeom>
        </p:spPr>
      </p:pic>
      <p:sp>
        <p:nvSpPr>
          <p:cNvPr id="6" name="TextBox 5"/>
          <p:cNvSpPr txBox="1"/>
          <p:nvPr/>
        </p:nvSpPr>
        <p:spPr>
          <a:xfrm>
            <a:off x="1883783" y="3243470"/>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‘a’ kmph</a:t>
            </a:r>
            <a:endParaRPr lang="en-IN" sz="2400" dirty="0"/>
          </a:p>
        </p:txBody>
      </p:sp>
      <p:sp>
        <p:nvSpPr>
          <p:cNvPr id="7" name="TextBox 6"/>
          <p:cNvSpPr txBox="1"/>
          <p:nvPr/>
        </p:nvSpPr>
        <p:spPr>
          <a:xfrm>
            <a:off x="4727483" y="334787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‘b’ kmph</a:t>
            </a:r>
            <a:endParaRPr lang="en-IN" sz="2400" dirty="0"/>
          </a:p>
        </p:txBody>
      </p:sp>
      <p:cxnSp>
        <p:nvCxnSpPr>
          <p:cNvPr id="8" name="Straight Arrow Connector 7"/>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a:off x="4294212"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0" name="Rectangle 9"/>
          <p:cNvSpPr/>
          <p:nvPr/>
        </p:nvSpPr>
        <p:spPr>
          <a:xfrm>
            <a:off x="2137495" y="1791978"/>
            <a:ext cx="57098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
            </a:r>
          </a:p>
        </p:txBody>
      </p:sp>
      <p:sp>
        <p:nvSpPr>
          <p:cNvPr id="11" name="Rectangle 10"/>
          <p:cNvSpPr/>
          <p:nvPr/>
        </p:nvSpPr>
        <p:spPr>
          <a:xfrm>
            <a:off x="4731334" y="1857598"/>
            <a:ext cx="57099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
            </a:r>
          </a:p>
        </p:txBody>
      </p:sp>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2744" y="2663310"/>
            <a:ext cx="1716190" cy="93610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2998068" y="4188119"/>
                <a:ext cx="7931837" cy="2512226"/>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u="sng" dirty="0">
                    <a:solidFill>
                      <a:schemeClr val="accent2">
                        <a:lumMod val="75000"/>
                      </a:schemeClr>
                    </a:solidFill>
                    <a:latin typeface="Segoe Print" panose="02000600000000000000" pitchFamily="2" charset="0"/>
                  </a:rPr>
                  <a:t>Average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𝟐</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𝒂𝒃</m:t>
                        </m:r>
                      </m:num>
                      <m:den>
                        <m:r>
                          <a:rPr lang="en-US" sz="3200" b="1" i="1" smtClean="0">
                            <a:solidFill>
                              <a:srgbClr val="FFFF00"/>
                            </a:solidFill>
                            <a:latin typeface="Cambria Math" panose="02040503050406030204" pitchFamily="18" charset="0"/>
                          </a:rPr>
                          <m:t>𝒂</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𝒃</m:t>
                        </m:r>
                      </m:den>
                    </m:f>
                    <m:r>
                      <a:rPr lang="en-US" sz="3200" b="1" i="1" smtClean="0">
                        <a:solidFill>
                          <a:srgbClr val="FFFF00"/>
                        </a:solidFill>
                        <a:latin typeface="Cambria Math" panose="02040503050406030204" pitchFamily="18" charset="0"/>
                      </a:rPr>
                      <m:t>=</m:t>
                    </m:r>
                    <m:f>
                      <m:fPr>
                        <m:ctrlPr>
                          <a:rPr lang="en-US" sz="3200" b="1" i="1">
                            <a:solidFill>
                              <a:srgbClr val="FFFF00"/>
                            </a:solidFill>
                            <a:latin typeface="Cambria Math" panose="02040503050406030204" pitchFamily="18" charset="0"/>
                          </a:rPr>
                        </m:ctrlPr>
                      </m:fPr>
                      <m:num>
                        <m:r>
                          <a:rPr lang="en-US" sz="3200" b="1" i="1">
                            <a:solidFill>
                              <a:srgbClr val="FFFF00"/>
                            </a:solidFill>
                            <a:latin typeface="Cambria Math" panose="02040503050406030204" pitchFamily="18" charset="0"/>
                          </a:rPr>
                          <m:t>𝟐</m:t>
                        </m:r>
                        <m:r>
                          <a:rPr lang="en-US" sz="3200" b="1" i="1">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𝟏𝟎</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𝟏𝟓</m:t>
                        </m:r>
                      </m:num>
                      <m:den>
                        <m:r>
                          <a:rPr lang="en-US" sz="3200" b="1" i="1" smtClean="0">
                            <a:solidFill>
                              <a:srgbClr val="FFFF00"/>
                            </a:solidFill>
                            <a:latin typeface="Cambria Math" panose="02040503050406030204" pitchFamily="18" charset="0"/>
                          </a:rPr>
                          <m:t>𝟏𝟎</m:t>
                        </m:r>
                        <m:r>
                          <a:rPr lang="en-US" sz="3200" b="1" i="1">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𝟏𝟓</m:t>
                        </m:r>
                      </m:den>
                    </m:f>
                  </m:oMath>
                </a14:m>
                <a:r>
                  <a:rPr lang="en-US" sz="3200" dirty="0">
                    <a:solidFill>
                      <a:srgbClr val="FFFF00"/>
                    </a:solidFill>
                    <a:latin typeface="Script MT Bold" panose="03040602040607080904" pitchFamily="66" charset="0"/>
                  </a:rPr>
                  <a:t>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𝟑𝟎𝟎</m:t>
                        </m:r>
                      </m:num>
                      <m:den>
                        <m:r>
                          <a:rPr lang="en-US" sz="3200" b="1" i="1" smtClean="0">
                            <a:solidFill>
                              <a:srgbClr val="FFFF00"/>
                            </a:solidFill>
                            <a:latin typeface="Cambria Math" panose="02040503050406030204" pitchFamily="18" charset="0"/>
                          </a:rPr>
                          <m:t>𝟐𝟓</m:t>
                        </m:r>
                      </m:den>
                    </m:f>
                  </m:oMath>
                </a14:m>
                <a:r>
                  <a:rPr lang="en-US" sz="3200" dirty="0">
                    <a:solidFill>
                      <a:srgbClr val="FFFF00"/>
                    </a:solidFill>
                    <a:latin typeface="Script MT Bold" panose="03040602040607080904" pitchFamily="66" charset="0"/>
                  </a:rPr>
                  <a:t> </a:t>
                </a:r>
              </a:p>
              <a:p>
                <a:pPr>
                  <a:lnSpc>
                    <a:spcPct val="90000"/>
                  </a:lnSpc>
                </a:pPr>
                <a:endParaRPr lang="en-US" sz="3200" dirty="0">
                  <a:solidFill>
                    <a:srgbClr val="FFFF00"/>
                  </a:solidFill>
                  <a:latin typeface="Script MT Bold" panose="03040602040607080904" pitchFamily="66" charset="0"/>
                </a:endParaRPr>
              </a:p>
              <a:p>
                <a:pPr>
                  <a:lnSpc>
                    <a:spcPct val="90000"/>
                  </a:lnSpc>
                </a:pPr>
                <a:r>
                  <a:rPr lang="en-US" sz="3200" dirty="0">
                    <a:solidFill>
                      <a:srgbClr val="FFFF00"/>
                    </a:solidFill>
                    <a:latin typeface="Script MT Bold" panose="03040602040607080904" pitchFamily="66" charset="0"/>
                  </a:rPr>
                  <a:t>                               = 12 kmph</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2998068" y="4188119"/>
                <a:ext cx="7931837" cy="2512226"/>
              </a:xfrm>
              <a:prstGeom prst="rect">
                <a:avLst/>
              </a:prstGeom>
              <a:blipFill>
                <a:blip r:embed="rId5"/>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spTree>
    <p:extLst>
      <p:ext uri="{BB962C8B-B14F-4D97-AF65-F5344CB8AC3E}">
        <p14:creationId xmlns:p14="http://schemas.microsoft.com/office/powerpoint/2010/main" val="10361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anim calcmode="lin" valueType="num">
                                      <p:cBhvr>
                                        <p:cTn id="14" dur="2000" fill="hold"/>
                                        <p:tgtEl>
                                          <p:spTgt spid="13"/>
                                        </p:tgtEl>
                                        <p:attrNameLst>
                                          <p:attrName>ppt_w</p:attrName>
                                        </p:attrNameLst>
                                      </p:cBhvr>
                                      <p:tavLst>
                                        <p:tav tm="0" fmla="#ppt_w*sin(2.5*pi*$)">
                                          <p:val>
                                            <p:fltVal val="0"/>
                                          </p:val>
                                        </p:tav>
                                        <p:tav tm="100000">
                                          <p:val>
                                            <p:fltVal val="1"/>
                                          </p:val>
                                        </p:tav>
                                      </p:tavLst>
                                    </p:anim>
                                    <p:anim calcmode="lin" valueType="num">
                                      <p:cBhvr>
                                        <p:cTn id="1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Without stoppages, a train can cover 50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in an hour. With stoppages it can cover 30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in an hour. Find its stoppage time per hour in a journey it covers with stoppages (in minutes)</a:t>
            </a:r>
          </a:p>
          <a:p>
            <a:pPr>
              <a:lnSpc>
                <a:spcPct val="90000"/>
              </a:lnSpc>
            </a:pPr>
            <a:r>
              <a:rPr lang="en-US" sz="2400" dirty="0">
                <a:solidFill>
                  <a:schemeClr val="bg1"/>
                </a:solidFill>
                <a:latin typeface="Segoe Print" panose="02000600000000000000" pitchFamily="2" charset="0"/>
              </a:rPr>
              <a:t>A. 15 B. 18  C. 21  D. 24</a:t>
            </a:r>
            <a:endParaRPr lang="en-IN" sz="2400" dirty="0">
              <a:solidFill>
                <a:schemeClr val="bg1"/>
              </a:solidFill>
              <a:latin typeface="Segoe Print" panose="02000600000000000000" pitchFamily="2" charset="0"/>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601427" y="1734441"/>
            <a:ext cx="1716190" cy="936104"/>
          </a:xfrm>
          <a:prstGeom prst="rect">
            <a:avLst/>
          </a:prstGeom>
        </p:spPr>
      </p:pic>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6626" y="1806898"/>
            <a:ext cx="1716190" cy="936104"/>
          </a:xfrm>
          <a:prstGeom prst="rect">
            <a:avLst/>
          </a:prstGeom>
        </p:spPr>
      </p:pic>
      <p:sp>
        <p:nvSpPr>
          <p:cNvPr id="6" name="TextBox 5"/>
          <p:cNvSpPr txBox="1"/>
          <p:nvPr/>
        </p:nvSpPr>
        <p:spPr>
          <a:xfrm>
            <a:off x="1272783" y="2749128"/>
            <a:ext cx="2833323" cy="757130"/>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‘50’ kmph without stoppage</a:t>
            </a:r>
            <a:endParaRPr lang="en-IN" sz="2400" dirty="0"/>
          </a:p>
        </p:txBody>
      </p:sp>
      <p:sp>
        <p:nvSpPr>
          <p:cNvPr id="7" name="TextBox 6"/>
          <p:cNvSpPr txBox="1"/>
          <p:nvPr/>
        </p:nvSpPr>
        <p:spPr>
          <a:xfrm>
            <a:off x="7594035" y="2670545"/>
            <a:ext cx="3346533"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‘30’ kmph with stoppage</a:t>
            </a:r>
            <a:endParaRPr lang="en-IN" sz="2400" dirty="0"/>
          </a:p>
        </p:txBody>
      </p:sp>
      <p:cxnSp>
        <p:nvCxnSpPr>
          <p:cNvPr id="8" name="Straight Arrow Connector 7"/>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a:off x="8110636" y="2577836"/>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372" y="1857598"/>
            <a:ext cx="1716190" cy="93610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9756" y="3748038"/>
                <a:ext cx="12116453" cy="2682337"/>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r>
                  <a:rPr lang="en-US" sz="2800" dirty="0">
                    <a:solidFill>
                      <a:schemeClr val="accent2">
                        <a:lumMod val="75000"/>
                      </a:schemeClr>
                    </a:solidFill>
                    <a:latin typeface="Segoe Print" panose="02000600000000000000" pitchFamily="2" charset="0"/>
                  </a:rPr>
                  <a:t> Since without stoppage it covers 50 km in one hour which means its actual speed is 50 kmph. </a:t>
                </a:r>
              </a:p>
              <a:p>
                <a:pPr>
                  <a:lnSpc>
                    <a:spcPct val="90000"/>
                  </a:lnSpc>
                </a:pPr>
                <a:r>
                  <a:rPr lang="en-US" sz="2800" dirty="0">
                    <a:solidFill>
                      <a:schemeClr val="accent2">
                        <a:lumMod val="75000"/>
                      </a:schemeClr>
                    </a:solidFill>
                    <a:latin typeface="Segoe Print" panose="02000600000000000000" pitchFamily="2" charset="0"/>
                  </a:rPr>
                  <a:t>Because of stoppage it covers only 30 </a:t>
                </a:r>
                <a:r>
                  <a:rPr lang="en-US" sz="2800" dirty="0" err="1">
                    <a:solidFill>
                      <a:schemeClr val="accent2">
                        <a:lumMod val="75000"/>
                      </a:schemeClr>
                    </a:solidFill>
                    <a:latin typeface="Segoe Print" panose="02000600000000000000" pitchFamily="2" charset="0"/>
                  </a:rPr>
                  <a:t>kms</a:t>
                </a:r>
                <a:r>
                  <a:rPr lang="en-US" sz="2800" dirty="0">
                    <a:solidFill>
                      <a:schemeClr val="accent2">
                        <a:lumMod val="75000"/>
                      </a:schemeClr>
                    </a:solidFill>
                    <a:latin typeface="Segoe Print" panose="02000600000000000000" pitchFamily="2" charset="0"/>
                  </a:rPr>
                  <a:t> in one hour. So stoppage time will be the time taken to cover remaining 20kms.</a:t>
                </a:r>
              </a:p>
              <a:p>
                <a:pPr>
                  <a:lnSpc>
                    <a:spcPct val="90000"/>
                  </a:lnSpc>
                </a:pPr>
                <a:r>
                  <a:rPr lang="en-US" sz="2800" dirty="0">
                    <a:solidFill>
                      <a:schemeClr val="accent2">
                        <a:lumMod val="75000"/>
                      </a:schemeClr>
                    </a:solidFill>
                    <a:latin typeface="Segoe Print" panose="02000600000000000000" pitchFamily="2" charset="0"/>
                  </a:rPr>
                  <a:t> stoppage time   </a:t>
                </a:r>
                <a:r>
                  <a:rPr lang="en-US" sz="2800" dirty="0">
                    <a:solidFill>
                      <a:srgbClr val="FFFF00"/>
                    </a:solidFill>
                    <a:latin typeface="Script MT Bold" panose="03040602040607080904" pitchFamily="66" charset="0"/>
                  </a:rPr>
                  <a:t>= </a:t>
                </a:r>
                <a14:m>
                  <m:oMath xmlns:m="http://schemas.openxmlformats.org/officeDocument/2006/math">
                    <m:f>
                      <m:fPr>
                        <m:ctrlPr>
                          <a:rPr lang="en-US" sz="2800" b="1" i="1">
                            <a:solidFill>
                              <a:srgbClr val="FFFF00"/>
                            </a:solidFill>
                            <a:latin typeface="Cambria Math" panose="02040503050406030204" pitchFamily="18" charset="0"/>
                          </a:rPr>
                        </m:ctrlPr>
                      </m:fPr>
                      <m:num>
                        <m:r>
                          <a:rPr lang="en-US" sz="2800" b="1" i="1" smtClean="0">
                            <a:solidFill>
                              <a:srgbClr val="FFFF00"/>
                            </a:solidFill>
                            <a:latin typeface="Cambria Math" panose="02040503050406030204" pitchFamily="18" charset="0"/>
                          </a:rPr>
                          <m:t>𝟐𝟎</m:t>
                        </m:r>
                      </m:num>
                      <m:den>
                        <m:r>
                          <a:rPr lang="en-US" sz="2800" b="1" i="1" smtClean="0">
                            <a:solidFill>
                              <a:srgbClr val="FFFF00"/>
                            </a:solidFill>
                            <a:latin typeface="Cambria Math" panose="02040503050406030204" pitchFamily="18" charset="0"/>
                          </a:rPr>
                          <m:t>𝟓𝟎</m:t>
                        </m:r>
                      </m:den>
                    </m:f>
                  </m:oMath>
                </a14:m>
                <a:r>
                  <a:rPr lang="en-US" sz="2800" dirty="0">
                    <a:solidFill>
                      <a:srgbClr val="FFFF00"/>
                    </a:solidFill>
                    <a:latin typeface="Script MT Bold" panose="03040602040607080904" pitchFamily="66" charset="0"/>
                  </a:rPr>
                  <a:t> *60 = 24 minutes.</a:t>
                </a:r>
              </a:p>
              <a:p>
                <a:pPr>
                  <a:lnSpc>
                    <a:spcPct val="90000"/>
                  </a:lnSpc>
                </a:pPr>
                <a:r>
                  <a:rPr lang="en-US" sz="2800" dirty="0">
                    <a:solidFill>
                      <a:schemeClr val="accent2">
                        <a:lumMod val="75000"/>
                      </a:schemeClr>
                    </a:solidFill>
                    <a:latin typeface="Segoe Print" panose="02000600000000000000" pitchFamily="2" charset="0"/>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189756" y="3748038"/>
                <a:ext cx="12116453" cy="2682337"/>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537906" y="1749581"/>
            <a:ext cx="1716190" cy="936104"/>
          </a:xfrm>
          <a:prstGeom prst="rect">
            <a:avLst/>
          </a:prstGeom>
        </p:spPr>
      </p:pic>
    </p:spTree>
    <p:extLst>
      <p:ext uri="{BB962C8B-B14F-4D97-AF65-F5344CB8AC3E}">
        <p14:creationId xmlns:p14="http://schemas.microsoft.com/office/powerpoint/2010/main" val="41017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2" end="2"/>
                                            </p:txEl>
                                          </p:spTgt>
                                        </p:tgtEl>
                                        <p:attrNameLst>
                                          <p:attrName>style.visibility</p:attrName>
                                        </p:attrNameLst>
                                      </p:cBhvr>
                                      <p:to>
                                        <p:strVal val="visible"/>
                                      </p:to>
                                    </p:set>
                                    <p:animEffect transition="in" filter="fade">
                                      <p:cBhvr>
                                        <p:cTn id="28" dur="1000"/>
                                        <p:tgtEl>
                                          <p:spTgt spid="13">
                                            <p:txEl>
                                              <p:pRg st="2" end="2"/>
                                            </p:txEl>
                                          </p:spTgt>
                                        </p:tgtEl>
                                      </p:cBhvr>
                                    </p:animEffect>
                                    <p:anim calcmode="lin" valueType="num">
                                      <p:cBhvr>
                                        <p:cTn id="2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09876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Excluding stoppage, the speed of a motorbike is 63 kmph &amp; including stoppage it is 36 kmph. The number of minutes per hour for which the motorbike stops is</a:t>
            </a:r>
            <a:endParaRPr lang="en-IN" sz="2400" dirty="0">
              <a:solidFill>
                <a:schemeClr val="bg1"/>
              </a:solidFill>
              <a:latin typeface="Segoe Print" panose="02000600000000000000" pitchFamily="2" charset="0"/>
            </a:endParaRP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601427" y="1734441"/>
            <a:ext cx="1716190" cy="936104"/>
          </a:xfrm>
          <a:prstGeom prst="rect">
            <a:avLst/>
          </a:prstGeom>
        </p:spPr>
      </p:pic>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6626" y="1806898"/>
            <a:ext cx="1716190" cy="936104"/>
          </a:xfrm>
          <a:prstGeom prst="rect">
            <a:avLst/>
          </a:prstGeom>
        </p:spPr>
      </p:pic>
      <p:sp>
        <p:nvSpPr>
          <p:cNvPr id="6" name="TextBox 5"/>
          <p:cNvSpPr txBox="1"/>
          <p:nvPr/>
        </p:nvSpPr>
        <p:spPr>
          <a:xfrm>
            <a:off x="1272783" y="2749128"/>
            <a:ext cx="2833323" cy="757130"/>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‘63’ kmph without stoppage</a:t>
            </a:r>
            <a:endParaRPr lang="en-IN" sz="2400" dirty="0"/>
          </a:p>
        </p:txBody>
      </p:sp>
      <p:sp>
        <p:nvSpPr>
          <p:cNvPr id="7" name="TextBox 6"/>
          <p:cNvSpPr txBox="1"/>
          <p:nvPr/>
        </p:nvSpPr>
        <p:spPr>
          <a:xfrm>
            <a:off x="7594035" y="2670545"/>
            <a:ext cx="3346533"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‘36’ kmph with stoppage</a:t>
            </a:r>
            <a:endParaRPr lang="en-IN" sz="2400" dirty="0"/>
          </a:p>
        </p:txBody>
      </p:sp>
      <p:cxnSp>
        <p:nvCxnSpPr>
          <p:cNvPr id="8" name="Straight Arrow Connector 7"/>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a:off x="8110636" y="2577836"/>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2" name="Picture 11"/>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2372" y="1857598"/>
            <a:ext cx="1716190" cy="936104"/>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9756" y="3748038"/>
                <a:ext cx="12116453" cy="2682337"/>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r>
                  <a:rPr lang="en-US" sz="2800" dirty="0">
                    <a:solidFill>
                      <a:schemeClr val="accent2">
                        <a:lumMod val="75000"/>
                      </a:schemeClr>
                    </a:solidFill>
                    <a:latin typeface="Segoe Print" panose="02000600000000000000" pitchFamily="2" charset="0"/>
                  </a:rPr>
                  <a:t> Since without stoppage it covers 63 km in one hour which means its actual speed is 63 kmph. </a:t>
                </a:r>
              </a:p>
              <a:p>
                <a:pPr>
                  <a:lnSpc>
                    <a:spcPct val="90000"/>
                  </a:lnSpc>
                </a:pPr>
                <a:r>
                  <a:rPr lang="en-US" sz="2800" dirty="0">
                    <a:solidFill>
                      <a:schemeClr val="accent2">
                        <a:lumMod val="75000"/>
                      </a:schemeClr>
                    </a:solidFill>
                    <a:latin typeface="Segoe Print" panose="02000600000000000000" pitchFamily="2" charset="0"/>
                  </a:rPr>
                  <a:t>Because of stoppage it covers only 36 </a:t>
                </a:r>
                <a:r>
                  <a:rPr lang="en-US" sz="2800" dirty="0" err="1">
                    <a:solidFill>
                      <a:schemeClr val="accent2">
                        <a:lumMod val="75000"/>
                      </a:schemeClr>
                    </a:solidFill>
                    <a:latin typeface="Segoe Print" panose="02000600000000000000" pitchFamily="2" charset="0"/>
                  </a:rPr>
                  <a:t>kms</a:t>
                </a:r>
                <a:r>
                  <a:rPr lang="en-US" sz="2800" dirty="0">
                    <a:solidFill>
                      <a:schemeClr val="accent2">
                        <a:lumMod val="75000"/>
                      </a:schemeClr>
                    </a:solidFill>
                    <a:latin typeface="Segoe Print" panose="02000600000000000000" pitchFamily="2" charset="0"/>
                  </a:rPr>
                  <a:t> in one hour. So stoppage time will be the time taken to cover remaining 27kms.</a:t>
                </a:r>
              </a:p>
              <a:p>
                <a:pPr>
                  <a:lnSpc>
                    <a:spcPct val="90000"/>
                  </a:lnSpc>
                </a:pPr>
                <a:r>
                  <a:rPr lang="en-US" sz="2800" dirty="0">
                    <a:solidFill>
                      <a:schemeClr val="accent2">
                        <a:lumMod val="75000"/>
                      </a:schemeClr>
                    </a:solidFill>
                    <a:latin typeface="Segoe Print" panose="02000600000000000000" pitchFamily="2" charset="0"/>
                  </a:rPr>
                  <a:t> stoppage time   </a:t>
                </a:r>
                <a:r>
                  <a:rPr lang="en-US" sz="2800" dirty="0">
                    <a:solidFill>
                      <a:srgbClr val="FFFF00"/>
                    </a:solidFill>
                    <a:latin typeface="Script MT Bold" panose="03040602040607080904" pitchFamily="66" charset="0"/>
                  </a:rPr>
                  <a:t>= </a:t>
                </a:r>
                <a14:m>
                  <m:oMath xmlns:m="http://schemas.openxmlformats.org/officeDocument/2006/math">
                    <m:f>
                      <m:fPr>
                        <m:ctrlPr>
                          <a:rPr lang="en-US" sz="2800" b="1" i="1">
                            <a:solidFill>
                              <a:srgbClr val="FFFF00"/>
                            </a:solidFill>
                            <a:latin typeface="Cambria Math" panose="02040503050406030204" pitchFamily="18" charset="0"/>
                          </a:rPr>
                        </m:ctrlPr>
                      </m:fPr>
                      <m:num>
                        <m:r>
                          <a:rPr lang="en-US" sz="2800" b="1" i="1" smtClean="0">
                            <a:solidFill>
                              <a:srgbClr val="FFFF00"/>
                            </a:solidFill>
                            <a:latin typeface="Cambria Math" panose="02040503050406030204" pitchFamily="18" charset="0"/>
                          </a:rPr>
                          <m:t>𝟐𝟕</m:t>
                        </m:r>
                      </m:num>
                      <m:den>
                        <m:r>
                          <a:rPr lang="en-US" sz="2800" b="1" i="1" smtClean="0">
                            <a:solidFill>
                              <a:srgbClr val="FFFF00"/>
                            </a:solidFill>
                            <a:latin typeface="Cambria Math" panose="02040503050406030204" pitchFamily="18" charset="0"/>
                          </a:rPr>
                          <m:t>𝟔𝟑</m:t>
                        </m:r>
                      </m:den>
                    </m:f>
                  </m:oMath>
                </a14:m>
                <a:r>
                  <a:rPr lang="en-US" sz="2800" dirty="0">
                    <a:solidFill>
                      <a:srgbClr val="FFFF00"/>
                    </a:solidFill>
                    <a:latin typeface="Script MT Bold" panose="03040602040607080904" pitchFamily="66" charset="0"/>
                  </a:rPr>
                  <a:t> *60 = 25.71 minutes.</a:t>
                </a:r>
              </a:p>
              <a:p>
                <a:pPr>
                  <a:lnSpc>
                    <a:spcPct val="90000"/>
                  </a:lnSpc>
                </a:pPr>
                <a:r>
                  <a:rPr lang="en-US" sz="2800" dirty="0">
                    <a:solidFill>
                      <a:schemeClr val="accent2">
                        <a:lumMod val="75000"/>
                      </a:schemeClr>
                    </a:solidFill>
                    <a:latin typeface="Segoe Print" panose="02000600000000000000" pitchFamily="2" charset="0"/>
                  </a:rPr>
                  <a:t> </a:t>
                </a:r>
              </a:p>
            </p:txBody>
          </p:sp>
        </mc:Choice>
        <mc:Fallback xmlns="">
          <p:sp>
            <p:nvSpPr>
              <p:cNvPr id="13" name="TextBox 12"/>
              <p:cNvSpPr txBox="1">
                <a:spLocks noRot="1" noChangeAspect="1" noMove="1" noResize="1" noEditPoints="1" noAdjustHandles="1" noChangeArrowheads="1" noChangeShapeType="1" noTextEdit="1"/>
              </p:cNvSpPr>
              <p:nvPr/>
            </p:nvSpPr>
            <p:spPr>
              <a:xfrm>
                <a:off x="189756" y="3748038"/>
                <a:ext cx="12116453" cy="2682337"/>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537906" y="1749581"/>
            <a:ext cx="1716190" cy="936104"/>
          </a:xfrm>
          <a:prstGeom prst="rect">
            <a:avLst/>
          </a:prstGeom>
        </p:spPr>
      </p:pic>
    </p:spTree>
    <p:extLst>
      <p:ext uri="{BB962C8B-B14F-4D97-AF65-F5344CB8AC3E}">
        <p14:creationId xmlns:p14="http://schemas.microsoft.com/office/powerpoint/2010/main" val="172593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2" end="2"/>
                                            </p:txEl>
                                          </p:spTgt>
                                        </p:tgtEl>
                                        <p:attrNameLst>
                                          <p:attrName>style.visibility</p:attrName>
                                        </p:attrNameLst>
                                      </p:cBhvr>
                                      <p:to>
                                        <p:strVal val="visible"/>
                                      </p:to>
                                    </p:set>
                                    <p:animEffect transition="in" filter="fade">
                                      <p:cBhvr>
                                        <p:cTn id="28" dur="1000"/>
                                        <p:tgtEl>
                                          <p:spTgt spid="13">
                                            <p:txEl>
                                              <p:pRg st="2" end="2"/>
                                            </p:txEl>
                                          </p:spTgt>
                                        </p:tgtEl>
                                      </p:cBhvr>
                                    </p:animEffect>
                                    <p:anim calcmode="lin" valueType="num">
                                      <p:cBhvr>
                                        <p:cTn id="2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fade">
                                      <p:cBhvr>
                                        <p:cTn id="35" dur="1000"/>
                                        <p:tgtEl>
                                          <p:spTgt spid="13">
                                            <p:txEl>
                                              <p:pRg st="3" end="3"/>
                                            </p:txEl>
                                          </p:spTgt>
                                        </p:tgtEl>
                                      </p:cBhvr>
                                    </p:animEffect>
                                    <p:anim calcmode="lin" valueType="num">
                                      <p:cBhvr>
                                        <p:cTn id="36"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0895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train travelling at 36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 crosses a pole in 10 seconds. Find the time taken by this train to cross a platform which is 250m long?</a:t>
            </a:r>
          </a:p>
          <a:p>
            <a:pPr>
              <a:lnSpc>
                <a:spcPct val="90000"/>
              </a:lnSpc>
            </a:pPr>
            <a:r>
              <a:rPr lang="en-US" sz="2400" dirty="0">
                <a:solidFill>
                  <a:schemeClr val="bg1"/>
                </a:solidFill>
                <a:latin typeface="Segoe Print" panose="02000600000000000000" pitchFamily="2" charset="0"/>
              </a:rPr>
              <a:t>A. 25 sec  B. 30 sec  C. 35 sec D. 40 sec</a:t>
            </a:r>
            <a:endParaRPr lang="en-IN" sz="2400" dirty="0">
              <a:solidFill>
                <a:schemeClr val="bg1"/>
              </a:solidFill>
              <a:latin typeface="Segoe Print" panose="02000600000000000000" pitchFamily="2" charset="0"/>
            </a:endParaRPr>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024" y="1729700"/>
            <a:ext cx="2520280" cy="1054205"/>
          </a:xfrm>
          <a:prstGeom prst="rect">
            <a:avLst/>
          </a:prstGeom>
        </p:spPr>
      </p:pic>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ackgroundRemoval t="5000" b="90000" l="6500" r="92500"/>
                    </a14:imgEffect>
                  </a14:imgLayer>
                </a14:imgProps>
              </a:ext>
              <a:ext uri="{28A0092B-C50C-407E-A947-70E740481C1C}">
                <a14:useLocalDpi xmlns:a14="http://schemas.microsoft.com/office/drawing/2010/main" val="0"/>
              </a:ext>
            </a:extLst>
          </a:blip>
          <a:stretch>
            <a:fillRect/>
          </a:stretch>
        </p:blipFill>
        <p:spPr>
          <a:xfrm>
            <a:off x="3430116" y="2256802"/>
            <a:ext cx="1648598" cy="1780486"/>
          </a:xfrm>
          <a:prstGeom prst="rect">
            <a:avLst/>
          </a:prstGeom>
          <a:scene3d>
            <a:camera prst="perspectiveHeroicExtremeRightFacing"/>
            <a:lightRig rig="threePt" dir="t"/>
          </a:scene3d>
        </p:spPr>
      </p:pic>
      <mc:AlternateContent xmlns:mc="http://schemas.openxmlformats.org/markup-compatibility/2006" xmlns:a14="http://schemas.microsoft.com/office/drawing/2010/main">
        <mc:Choice Requires="a14">
          <p:sp>
            <p:nvSpPr>
              <p:cNvPr id="11" name="Rectangle 10"/>
              <p:cNvSpPr/>
              <p:nvPr/>
            </p:nvSpPr>
            <p:spPr>
              <a:xfrm>
                <a:off x="5158308" y="2535407"/>
                <a:ext cx="2803973" cy="496996"/>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speed(s) = </a:t>
                </a:r>
                <a14:m>
                  <m:oMath xmlns:m="http://schemas.openxmlformats.org/officeDocument/2006/math">
                    <m:f>
                      <m:fPr>
                        <m:ctrlPr>
                          <a:rPr lang="en-US" b="1" i="1">
                            <a:solidFill>
                              <a:srgbClr val="FFFF00"/>
                            </a:solidFill>
                            <a:latin typeface="Cambria Math" panose="02040503050406030204" pitchFamily="18" charset="0"/>
                          </a:rPr>
                        </m:ctrlPr>
                      </m:fPr>
                      <m:num>
                        <m:r>
                          <a:rPr lang="en-US" b="1" i="1">
                            <a:solidFill>
                              <a:srgbClr val="FFFF00"/>
                            </a:solidFill>
                            <a:latin typeface="Cambria Math" panose="02040503050406030204" pitchFamily="18" charset="0"/>
                          </a:rPr>
                          <m:t>𝒍𝒆𝒏𝒈𝒕𝒉</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𝒐𝒇</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𝒕𝒓𝒂𝒊𝒏</m:t>
                        </m:r>
                        <m:r>
                          <a:rPr lang="en-US" b="1" i="1">
                            <a:solidFill>
                              <a:srgbClr val="FFFF00"/>
                            </a:solidFill>
                            <a:latin typeface="Cambria Math" panose="02040503050406030204" pitchFamily="18" charset="0"/>
                          </a:rPr>
                          <m:t> </m:t>
                        </m:r>
                      </m:num>
                      <m:den>
                        <m:r>
                          <a:rPr lang="en-US" b="1" i="1">
                            <a:solidFill>
                              <a:srgbClr val="FFFF00"/>
                            </a:solidFill>
                            <a:latin typeface="Cambria Math" panose="02040503050406030204" pitchFamily="18" charset="0"/>
                          </a:rPr>
                          <m:t>𝑻𝒐𝒕𝒂𝒍</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𝒕𝒊𝒎𝒆</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𝒕𝒂𝒌𝒆𝒏</m:t>
                        </m:r>
                      </m:den>
                    </m:f>
                  </m:oMath>
                </a14:m>
                <a:endParaRPr lang="en-IN" dirty="0"/>
              </a:p>
            </p:txBody>
          </p:sp>
        </mc:Choice>
        <mc:Fallback xmlns="">
          <p:sp>
            <p:nvSpPr>
              <p:cNvPr id="11" name="Rectangle 10"/>
              <p:cNvSpPr>
                <a:spLocks noRot="1" noChangeAspect="1" noMove="1" noResize="1" noEditPoints="1" noAdjustHandles="1" noChangeArrowheads="1" noChangeShapeType="1" noTextEdit="1"/>
              </p:cNvSpPr>
              <p:nvPr/>
            </p:nvSpPr>
            <p:spPr>
              <a:xfrm>
                <a:off x="5158308" y="2535407"/>
                <a:ext cx="2803973" cy="496996"/>
              </a:xfrm>
              <a:prstGeom prst="rect">
                <a:avLst/>
              </a:prstGeom>
              <a:blipFill>
                <a:blip r:embed="rId6"/>
                <a:stretch>
                  <a:fillRect l="-1739" b="-123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158308" y="3109203"/>
                <a:ext cx="3159839" cy="496996"/>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36*(5/18) = </a:t>
                </a:r>
                <a14:m>
                  <m:oMath xmlns:m="http://schemas.openxmlformats.org/officeDocument/2006/math">
                    <m:f>
                      <m:fPr>
                        <m:ctrlPr>
                          <a:rPr lang="en-US" b="1" i="1">
                            <a:solidFill>
                              <a:srgbClr val="FFFF00"/>
                            </a:solidFill>
                            <a:latin typeface="Cambria Math" panose="02040503050406030204" pitchFamily="18" charset="0"/>
                          </a:rPr>
                        </m:ctrlPr>
                      </m:fPr>
                      <m:num>
                        <m:r>
                          <a:rPr lang="en-US" b="1" i="1">
                            <a:solidFill>
                              <a:srgbClr val="FFFF00"/>
                            </a:solidFill>
                            <a:latin typeface="Cambria Math" panose="02040503050406030204" pitchFamily="18" charset="0"/>
                          </a:rPr>
                          <m:t>𝒍𝒆𝒏𝒈𝒕𝒉</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𝒐𝒇</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𝒕𝒓𝒂𝒊𝒏</m:t>
                        </m:r>
                        <m:r>
                          <a:rPr lang="en-US" b="1" i="1">
                            <a:solidFill>
                              <a:srgbClr val="FFFF00"/>
                            </a:solidFill>
                            <a:latin typeface="Cambria Math" panose="02040503050406030204" pitchFamily="18" charset="0"/>
                          </a:rPr>
                          <m:t> </m:t>
                        </m:r>
                      </m:num>
                      <m:den>
                        <m:r>
                          <a:rPr lang="en-US" b="1" i="1" smtClean="0">
                            <a:solidFill>
                              <a:srgbClr val="FFFF00"/>
                            </a:solidFill>
                            <a:latin typeface="Cambria Math" panose="02040503050406030204" pitchFamily="18" charset="0"/>
                          </a:rPr>
                          <m:t>𝟏𝟎</m:t>
                        </m:r>
                      </m:den>
                    </m:f>
                  </m:oMath>
                </a14:m>
                <a:endParaRPr lang="en-IN" dirty="0"/>
              </a:p>
            </p:txBody>
          </p:sp>
        </mc:Choice>
        <mc:Fallback xmlns="">
          <p:sp>
            <p:nvSpPr>
              <p:cNvPr id="17" name="Rectangle 16"/>
              <p:cNvSpPr>
                <a:spLocks noRot="1" noChangeAspect="1" noMove="1" noResize="1" noEditPoints="1" noAdjustHandles="1" noChangeArrowheads="1" noChangeShapeType="1" noTextEdit="1"/>
              </p:cNvSpPr>
              <p:nvPr/>
            </p:nvSpPr>
            <p:spPr>
              <a:xfrm>
                <a:off x="5158308" y="3109203"/>
                <a:ext cx="3159839" cy="496996"/>
              </a:xfrm>
              <a:prstGeom prst="rect">
                <a:avLst/>
              </a:prstGeom>
              <a:blipFill>
                <a:blip r:embed="rId7"/>
                <a:stretch>
                  <a:fillRect l="-1541" b="-10976"/>
                </a:stretch>
              </a:blipFill>
            </p:spPr>
            <p:txBody>
              <a:bodyPr/>
              <a:lstStyle/>
              <a:p>
                <a:r>
                  <a:rPr lang="en-IN">
                    <a:noFill/>
                  </a:rPr>
                  <a:t> </a:t>
                </a:r>
              </a:p>
            </p:txBody>
          </p:sp>
        </mc:Fallback>
      </mc:AlternateContent>
      <p:sp>
        <p:nvSpPr>
          <p:cNvPr id="18" name="Rectangle 17"/>
          <p:cNvSpPr/>
          <p:nvPr/>
        </p:nvSpPr>
        <p:spPr>
          <a:xfrm>
            <a:off x="8400824" y="3056829"/>
            <a:ext cx="3195105" cy="369332"/>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100 = length of the train</a:t>
            </a:r>
            <a:endParaRPr lang="en-IN" dirty="0"/>
          </a:p>
        </p:txBody>
      </p:sp>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1004" y="3752384"/>
            <a:ext cx="3024335" cy="1265046"/>
          </a:xfrm>
          <a:prstGeom prst="rect">
            <a:avLst/>
          </a:prstGeom>
        </p:spPr>
      </p:pic>
      <p:sp>
        <p:nvSpPr>
          <p:cNvPr id="20" name="TextBox 19"/>
          <p:cNvSpPr txBox="1"/>
          <p:nvPr/>
        </p:nvSpPr>
        <p:spPr>
          <a:xfrm>
            <a:off x="4753446" y="4805064"/>
            <a:ext cx="3226392" cy="424732"/>
          </a:xfrm>
          <a:prstGeom prst="rect">
            <a:avLst/>
          </a:prstGeom>
          <a:solidFill>
            <a:schemeClr val="accent3">
              <a:lumMod val="60000"/>
              <a:lumOff val="40000"/>
            </a:schemeClr>
          </a:soli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artDeco"/>
          </a:sp3d>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90000"/>
              </a:lnSpc>
            </a:pPr>
            <a:r>
              <a:rPr lang="en-US" sz="2400" dirty="0">
                <a:solidFill>
                  <a:schemeClr val="accent5">
                    <a:lumMod val="75000"/>
                  </a:schemeClr>
                </a:solidFill>
                <a:latin typeface="Bahnschrift Light SemiCondensed" panose="020B0502040204020203" pitchFamily="34" charset="0"/>
              </a:rPr>
              <a:t>Platform/Bridge / Train</a:t>
            </a:r>
            <a:endParaRPr lang="en-IN" sz="2400" dirty="0">
              <a:solidFill>
                <a:schemeClr val="accent5">
                  <a:lumMod val="75000"/>
                </a:schemeClr>
              </a:solidFill>
              <a:latin typeface="Bahnschrift Light SemiCondensed" panose="020B0502040204020203" pitchFamily="34" charset="0"/>
            </a:endParaRPr>
          </a:p>
        </p:txBody>
      </p:sp>
      <mc:AlternateContent xmlns:mc="http://schemas.openxmlformats.org/markup-compatibility/2006" xmlns:a14="http://schemas.microsoft.com/office/drawing/2010/main">
        <mc:Choice Requires="a14">
          <p:sp>
            <p:nvSpPr>
              <p:cNvPr id="23" name="Rectangle 22"/>
              <p:cNvSpPr/>
              <p:nvPr/>
            </p:nvSpPr>
            <p:spPr>
              <a:xfrm>
                <a:off x="626143" y="5488913"/>
                <a:ext cx="4713150" cy="496996"/>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speed(s) = </a:t>
                </a:r>
                <a14:m>
                  <m:oMath xmlns:m="http://schemas.openxmlformats.org/officeDocument/2006/math">
                    <m:f>
                      <m:fPr>
                        <m:ctrlPr>
                          <a:rPr lang="en-US" b="1" i="1">
                            <a:solidFill>
                              <a:srgbClr val="FFFF00"/>
                            </a:solidFill>
                            <a:latin typeface="Cambria Math" panose="02040503050406030204" pitchFamily="18" charset="0"/>
                          </a:rPr>
                        </m:ctrlPr>
                      </m:fPr>
                      <m:num>
                        <m:r>
                          <a:rPr lang="en-US" b="1" i="1">
                            <a:solidFill>
                              <a:srgbClr val="FFFF00"/>
                            </a:solidFill>
                            <a:latin typeface="Cambria Math" panose="02040503050406030204" pitchFamily="18" charset="0"/>
                          </a:rPr>
                          <m:t>𝒍𝒆𝒏𝒈𝒕𝒉</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𝒐𝒇</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𝒕𝒓𝒂𝒊𝒏</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𝒍𝒆𝒏𝒈𝒕𝒉</m:t>
                        </m:r>
                        <m:r>
                          <a:rPr lang="en-US" b="1" i="1" smtClean="0">
                            <a:solidFill>
                              <a:srgbClr val="FFFF00"/>
                            </a:solidFill>
                            <a:latin typeface="Cambria Math" panose="02040503050406030204" pitchFamily="18" charset="0"/>
                          </a:rPr>
                          <m:t> </m:t>
                        </m:r>
                        <m:r>
                          <a:rPr lang="en-US" b="1" i="1" smtClean="0">
                            <a:solidFill>
                              <a:srgbClr val="FFFF00"/>
                            </a:solidFill>
                            <a:latin typeface="Cambria Math" panose="02040503050406030204" pitchFamily="18" charset="0"/>
                          </a:rPr>
                          <m:t>𝒐𝒇</m:t>
                        </m:r>
                        <m:r>
                          <a:rPr lang="en-US" b="1" i="1" smtClean="0">
                            <a:solidFill>
                              <a:srgbClr val="FFFF00"/>
                            </a:solidFill>
                            <a:latin typeface="Cambria Math" panose="02040503050406030204" pitchFamily="18" charset="0"/>
                          </a:rPr>
                          <m:t> </m:t>
                        </m:r>
                        <m:r>
                          <a:rPr lang="en-US" b="1" i="1" smtClean="0">
                            <a:solidFill>
                              <a:srgbClr val="FFFF00"/>
                            </a:solidFill>
                            <a:latin typeface="Cambria Math" panose="02040503050406030204" pitchFamily="18" charset="0"/>
                          </a:rPr>
                          <m:t>𝒕𝒉𝒆</m:t>
                        </m:r>
                        <m:r>
                          <a:rPr lang="en-US" b="1" i="1" smtClean="0">
                            <a:solidFill>
                              <a:srgbClr val="FFFF00"/>
                            </a:solidFill>
                            <a:latin typeface="Cambria Math" panose="02040503050406030204" pitchFamily="18" charset="0"/>
                          </a:rPr>
                          <m:t> </m:t>
                        </m:r>
                        <m:r>
                          <a:rPr lang="en-US" b="1" i="1" smtClean="0">
                            <a:solidFill>
                              <a:srgbClr val="FFFF00"/>
                            </a:solidFill>
                            <a:latin typeface="Cambria Math" panose="02040503050406030204" pitchFamily="18" charset="0"/>
                          </a:rPr>
                          <m:t>𝒑𝒍𝒂𝒕𝒇𝒐𝒓𝒎</m:t>
                        </m:r>
                      </m:num>
                      <m:den>
                        <m:r>
                          <a:rPr lang="en-US" b="1" i="1">
                            <a:solidFill>
                              <a:srgbClr val="FFFF00"/>
                            </a:solidFill>
                            <a:latin typeface="Cambria Math" panose="02040503050406030204" pitchFamily="18" charset="0"/>
                          </a:rPr>
                          <m:t>𝑻𝒐𝒕𝒂𝒍</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𝒕𝒊𝒎𝒆</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𝒕𝒂𝒌𝒆𝒏</m:t>
                        </m:r>
                      </m:den>
                    </m:f>
                  </m:oMath>
                </a14:m>
                <a:endParaRPr lang="en-IN" dirty="0"/>
              </a:p>
            </p:txBody>
          </p:sp>
        </mc:Choice>
        <mc:Fallback xmlns="">
          <p:sp>
            <p:nvSpPr>
              <p:cNvPr id="23" name="Rectangle 22"/>
              <p:cNvSpPr>
                <a:spLocks noRot="1" noChangeAspect="1" noMove="1" noResize="1" noEditPoints="1" noAdjustHandles="1" noChangeArrowheads="1" noChangeShapeType="1" noTextEdit="1"/>
              </p:cNvSpPr>
              <p:nvPr/>
            </p:nvSpPr>
            <p:spPr>
              <a:xfrm>
                <a:off x="626143" y="5488913"/>
                <a:ext cx="4713150" cy="496996"/>
              </a:xfrm>
              <a:prstGeom prst="rect">
                <a:avLst/>
              </a:prstGeom>
              <a:blipFill>
                <a:blip r:embed="rId8"/>
                <a:stretch>
                  <a:fillRect l="-1164"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982718" y="6159309"/>
                <a:ext cx="3159839" cy="496996"/>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36*(5/18) = </a:t>
                </a:r>
                <a14:m>
                  <m:oMath xmlns:m="http://schemas.openxmlformats.org/officeDocument/2006/math">
                    <m:f>
                      <m:fPr>
                        <m:ctrlPr>
                          <a:rPr lang="en-US" b="1" i="1">
                            <a:solidFill>
                              <a:srgbClr val="FFFF00"/>
                            </a:solidFill>
                            <a:latin typeface="Cambria Math" panose="02040503050406030204" pitchFamily="18" charset="0"/>
                          </a:rPr>
                        </m:ctrlPr>
                      </m:fPr>
                      <m:num>
                        <m:r>
                          <a:rPr lang="en-US" b="1" i="1" smtClean="0">
                            <a:solidFill>
                              <a:srgbClr val="FFFF00"/>
                            </a:solidFill>
                            <a:latin typeface="Cambria Math" panose="02040503050406030204" pitchFamily="18" charset="0"/>
                          </a:rPr>
                          <m:t>𝟏𝟎𝟎</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𝟐𝟓𝟎</m:t>
                        </m:r>
                      </m:num>
                      <m:den>
                        <m:r>
                          <a:rPr lang="en-US" b="1" i="1">
                            <a:solidFill>
                              <a:srgbClr val="FFFF00"/>
                            </a:solidFill>
                            <a:latin typeface="Cambria Math" panose="02040503050406030204" pitchFamily="18" charset="0"/>
                          </a:rPr>
                          <m:t>𝑻𝒐𝒕𝒂𝒍</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𝒕𝒊𝒎𝒆</m:t>
                        </m:r>
                        <m:r>
                          <a:rPr lang="en-US" b="1" i="1">
                            <a:solidFill>
                              <a:srgbClr val="FFFF00"/>
                            </a:solidFill>
                            <a:latin typeface="Cambria Math" panose="02040503050406030204" pitchFamily="18" charset="0"/>
                          </a:rPr>
                          <m:t> </m:t>
                        </m:r>
                        <m:r>
                          <a:rPr lang="en-US" b="1" i="1">
                            <a:solidFill>
                              <a:srgbClr val="FFFF00"/>
                            </a:solidFill>
                            <a:latin typeface="Cambria Math" panose="02040503050406030204" pitchFamily="18" charset="0"/>
                          </a:rPr>
                          <m:t>𝒕𝒂𝒌𝒆𝒏</m:t>
                        </m:r>
                      </m:den>
                    </m:f>
                  </m:oMath>
                </a14:m>
                <a:endParaRPr lang="en-IN" dirty="0"/>
              </a:p>
            </p:txBody>
          </p:sp>
        </mc:Choice>
        <mc:Fallback xmlns="">
          <p:sp>
            <p:nvSpPr>
              <p:cNvPr id="24" name="Rectangle 23"/>
              <p:cNvSpPr>
                <a:spLocks noRot="1" noChangeAspect="1" noMove="1" noResize="1" noEditPoints="1" noAdjustHandles="1" noChangeArrowheads="1" noChangeShapeType="1" noTextEdit="1"/>
              </p:cNvSpPr>
              <p:nvPr/>
            </p:nvSpPr>
            <p:spPr>
              <a:xfrm>
                <a:off x="2982718" y="6159309"/>
                <a:ext cx="3159839" cy="496996"/>
              </a:xfrm>
              <a:prstGeom prst="rect">
                <a:avLst/>
              </a:prstGeom>
              <a:blipFill>
                <a:blip r:embed="rId9"/>
                <a:stretch>
                  <a:fillRect l="-1541" b="-109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7318548" y="5446054"/>
                <a:ext cx="2898550" cy="496546"/>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Total time taken = </a:t>
                </a:r>
                <a14:m>
                  <m:oMath xmlns:m="http://schemas.openxmlformats.org/officeDocument/2006/math">
                    <m:f>
                      <m:fPr>
                        <m:ctrlPr>
                          <a:rPr lang="en-US" b="1" i="1">
                            <a:solidFill>
                              <a:srgbClr val="FFFF00"/>
                            </a:solidFill>
                            <a:latin typeface="Cambria Math" panose="02040503050406030204" pitchFamily="18" charset="0"/>
                          </a:rPr>
                        </m:ctrlPr>
                      </m:fPr>
                      <m:num>
                        <m:r>
                          <a:rPr lang="en-US" b="1" i="1" smtClean="0">
                            <a:solidFill>
                              <a:srgbClr val="FFFF00"/>
                            </a:solidFill>
                            <a:latin typeface="Cambria Math" panose="02040503050406030204" pitchFamily="18" charset="0"/>
                          </a:rPr>
                          <m:t>𝟑𝟓𝟎</m:t>
                        </m:r>
                        <m:r>
                          <a:rPr lang="en-US" b="1" i="1" smtClean="0">
                            <a:solidFill>
                              <a:srgbClr val="FFFF00"/>
                            </a:solidFill>
                            <a:latin typeface="Cambria Math" panose="02040503050406030204" pitchFamily="18" charset="0"/>
                          </a:rPr>
                          <m:t>   </m:t>
                        </m:r>
                      </m:num>
                      <m:den>
                        <m:r>
                          <a:rPr lang="en-US" b="1" i="1" smtClean="0">
                            <a:solidFill>
                              <a:srgbClr val="FFFF00"/>
                            </a:solidFill>
                            <a:latin typeface="Cambria Math" panose="02040503050406030204" pitchFamily="18" charset="0"/>
                          </a:rPr>
                          <m:t>𝟏𝟎</m:t>
                        </m:r>
                      </m:den>
                    </m:f>
                  </m:oMath>
                </a14:m>
                <a:endParaRPr lang="en-IN" dirty="0"/>
              </a:p>
            </p:txBody>
          </p:sp>
        </mc:Choice>
        <mc:Fallback xmlns="">
          <p:sp>
            <p:nvSpPr>
              <p:cNvPr id="25" name="Rectangle 24"/>
              <p:cNvSpPr>
                <a:spLocks noRot="1" noChangeAspect="1" noMove="1" noResize="1" noEditPoints="1" noAdjustHandles="1" noChangeArrowheads="1" noChangeShapeType="1" noTextEdit="1"/>
              </p:cNvSpPr>
              <p:nvPr/>
            </p:nvSpPr>
            <p:spPr>
              <a:xfrm>
                <a:off x="7318548" y="5446054"/>
                <a:ext cx="2898550" cy="496546"/>
              </a:xfrm>
              <a:prstGeom prst="rect">
                <a:avLst/>
              </a:prstGeom>
              <a:blipFill>
                <a:blip r:embed="rId10"/>
                <a:stretch>
                  <a:fillRect l="-1895" b="-10976"/>
                </a:stretch>
              </a:blipFill>
            </p:spPr>
            <p:txBody>
              <a:bodyPr/>
              <a:lstStyle/>
              <a:p>
                <a:r>
                  <a:rPr lang="en-IN">
                    <a:noFill/>
                  </a:rPr>
                  <a:t> </a:t>
                </a:r>
              </a:p>
            </p:txBody>
          </p:sp>
        </mc:Fallback>
      </mc:AlternateContent>
      <p:sp>
        <p:nvSpPr>
          <p:cNvPr id="26" name="Rectangle 25"/>
          <p:cNvSpPr/>
          <p:nvPr/>
        </p:nvSpPr>
        <p:spPr>
          <a:xfrm>
            <a:off x="7534572" y="6110660"/>
            <a:ext cx="3781805" cy="369332"/>
          </a:xfrm>
          <a:prstGeom prst="rect">
            <a:avLst/>
          </a:prstGeom>
        </p:spPr>
        <p:txBody>
          <a:bodyPr wrap="none">
            <a:spAutoFit/>
          </a:bodyPr>
          <a:lstStyle/>
          <a:p>
            <a:r>
              <a:rPr lang="en-US" dirty="0">
                <a:solidFill>
                  <a:schemeClr val="accent2">
                    <a:lumMod val="75000"/>
                  </a:schemeClr>
                </a:solidFill>
                <a:latin typeface="Segoe Print" panose="02000600000000000000" pitchFamily="2" charset="0"/>
              </a:rPr>
              <a:t>Total time taken = 35 seconds</a:t>
            </a:r>
            <a:endParaRPr lang="en-IN" dirty="0"/>
          </a:p>
        </p:txBody>
      </p:sp>
    </p:spTree>
    <p:extLst>
      <p:ext uri="{BB962C8B-B14F-4D97-AF65-F5344CB8AC3E}">
        <p14:creationId xmlns:p14="http://schemas.microsoft.com/office/powerpoint/2010/main" val="348881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79213E-6 -1.11111E-6 L 0.94074 0.04074 " pathEditMode="relative" rAng="0" ptsTypes="AA">
                                      <p:cBhvr>
                                        <p:cTn id="6" dur="6000" fill="hold"/>
                                        <p:tgtEl>
                                          <p:spTgt spid="15"/>
                                        </p:tgtEl>
                                        <p:attrNameLst>
                                          <p:attrName>ppt_x</p:attrName>
                                          <p:attrName>ppt_y</p:attrName>
                                        </p:attrNameLst>
                                      </p:cBhvr>
                                      <p:rCtr x="47030" y="2037"/>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repeatCount="5000" accel="50000" decel="50000" fill="remove" nodeType="clickEffect">
                                  <p:stCondLst>
                                    <p:cond delay="0"/>
                                  </p:stCondLst>
                                  <p:childTnLst>
                                    <p:animMotion origin="layout" path="M -3.80047E-6 -1.85185E-6 L 1.21555 -0.01805 " pathEditMode="relative" rAng="0" ptsTypes="AA">
                                      <p:cBhvr>
                                        <p:cTn id="29" dur="5000" fill="hold"/>
                                        <p:tgtEl>
                                          <p:spTgt spid="19"/>
                                        </p:tgtEl>
                                        <p:attrNameLst>
                                          <p:attrName>ppt_x</p:attrName>
                                          <p:attrName>ppt_y</p:attrName>
                                        </p:attrNameLst>
                                      </p:cBhvr>
                                      <p:rCtr x="60771" y="-903"/>
                                    </p:animMotion>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1000"/>
                                        <p:tgtEl>
                                          <p:spTgt spid="26"/>
                                        </p:tgtEl>
                                      </p:cBhvr>
                                    </p:animEffect>
                                    <p:anim calcmode="lin" valueType="num">
                                      <p:cBhvr>
                                        <p:cTn id="56" dur="1000" fill="hold"/>
                                        <p:tgtEl>
                                          <p:spTgt spid="26"/>
                                        </p:tgtEl>
                                        <p:attrNameLst>
                                          <p:attrName>ppt_x</p:attrName>
                                        </p:attrNameLst>
                                      </p:cBhvr>
                                      <p:tavLst>
                                        <p:tav tm="0">
                                          <p:val>
                                            <p:strVal val="#ppt_x"/>
                                          </p:val>
                                        </p:tav>
                                        <p:tav tm="100000">
                                          <p:val>
                                            <p:strVal val="#ppt_x"/>
                                          </p:val>
                                        </p:tav>
                                      </p:tavLst>
                                    </p:anim>
                                    <p:anim calcmode="lin" valueType="num">
                                      <p:cBhvr>
                                        <p:cTn id="5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23" grpId="0"/>
      <p:bldP spid="24" grpId="0"/>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train of length 200m running at a speed of 54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 crosses another train moving at a speed of 36kmph moving in a direction opposite to the former train in 20 seconds. What is the length of the second train?</a:t>
            </a:r>
          </a:p>
          <a:p>
            <a:pPr>
              <a:lnSpc>
                <a:spcPct val="90000"/>
              </a:lnSpc>
            </a:pPr>
            <a:r>
              <a:rPr lang="en-US" sz="2400" dirty="0">
                <a:solidFill>
                  <a:schemeClr val="bg1"/>
                </a:solidFill>
                <a:latin typeface="Segoe Print" panose="02000600000000000000" pitchFamily="2" charset="0"/>
              </a:rPr>
              <a:t>A. 500 m B. 250 m C. 300 m D. Can’t say</a:t>
            </a:r>
            <a:endParaRPr lang="en-IN" sz="2400" dirty="0">
              <a:solidFill>
                <a:schemeClr val="bg1"/>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14" name="TextBox 13"/>
              <p:cNvSpPr txBox="1"/>
              <p:nvPr/>
            </p:nvSpPr>
            <p:spPr>
              <a:xfrm>
                <a:off x="549796" y="2347132"/>
                <a:ext cx="10369152" cy="5759462"/>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2400" dirty="0">
                    <a:solidFill>
                      <a:schemeClr val="accent2">
                        <a:lumMod val="75000"/>
                      </a:schemeClr>
                    </a:solidFill>
                    <a:latin typeface="Segoe Print" panose="02000600000000000000" pitchFamily="2" charset="0"/>
                  </a:rPr>
                  <a:t>Relative speed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𝒍𝒆𝒏𝒈𝒕𝒉</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𝒐𝒇</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𝒕𝒓𝒂𝒊𝒏</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𝟏</m:t>
                        </m:r>
                        <m:r>
                          <a:rPr lang="en-US" sz="2400" b="1" i="1" smtClean="0">
                            <a:solidFill>
                              <a:srgbClr val="FFFF00"/>
                            </a:solidFill>
                            <a:latin typeface="Cambria Math" panose="02040503050406030204" pitchFamily="18" charset="0"/>
                          </a:rPr>
                          <m:t>+</m:t>
                        </m:r>
                        <m:r>
                          <a:rPr lang="en-US" sz="2400" b="1" i="1" smtClean="0">
                            <a:solidFill>
                              <a:srgbClr val="FFFF00"/>
                            </a:solidFill>
                            <a:latin typeface="Cambria Math" panose="02040503050406030204" pitchFamily="18" charset="0"/>
                          </a:rPr>
                          <m:t>𝒍𝒆𝒏𝒈𝒕𝒉</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𝒐𝒇</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𝒕𝒓𝒂𝒊𝒏</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𝟐</m:t>
                        </m:r>
                      </m:num>
                      <m:den>
                        <m:r>
                          <a:rPr lang="en-US" sz="2400" b="1" i="1">
                            <a:solidFill>
                              <a:srgbClr val="FFFF00"/>
                            </a:solidFill>
                            <a:latin typeface="Cambria Math" panose="02040503050406030204" pitchFamily="18" charset="0"/>
                          </a:rPr>
                          <m:t>𝑻</m:t>
                        </m:r>
                        <m:r>
                          <a:rPr lang="en-US" sz="2400" b="1" i="1" smtClean="0">
                            <a:solidFill>
                              <a:srgbClr val="FFFF00"/>
                            </a:solidFill>
                            <a:latin typeface="Cambria Math" panose="02040503050406030204" pitchFamily="18" charset="0"/>
                          </a:rPr>
                          <m:t>𝒐𝒕𝒂𝒍</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𝒕𝒊𝒎𝒆</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𝒕𝒂𝒌𝒆𝒏</m:t>
                        </m:r>
                      </m:den>
                    </m:f>
                  </m:oMath>
                </a14:m>
                <a:endParaRPr lang="en-US" sz="2400" b="1" dirty="0">
                  <a:solidFill>
                    <a:srgbClr val="FFFF00"/>
                  </a:solidFill>
                  <a:latin typeface="Segoe Print" panose="02000600000000000000" pitchFamily="2" charset="0"/>
                </a:endParaRPr>
              </a:p>
              <a:p>
                <a:pPr>
                  <a:lnSpc>
                    <a:spcPct val="90000"/>
                  </a:lnSpc>
                </a:pPr>
                <a:endParaRPr lang="en-US" sz="2400" b="1" dirty="0">
                  <a:solidFill>
                    <a:srgbClr val="FFFF00"/>
                  </a:solidFill>
                  <a:latin typeface="Segoe Print" panose="02000600000000000000" pitchFamily="2" charset="0"/>
                </a:endParaRPr>
              </a:p>
              <a:p>
                <a:pPr>
                  <a:lnSpc>
                    <a:spcPct val="90000"/>
                  </a:lnSpc>
                </a:pPr>
                <a:r>
                  <a:rPr lang="en-US" sz="2400" dirty="0">
                    <a:solidFill>
                      <a:schemeClr val="accent2">
                        <a:lumMod val="75000"/>
                      </a:schemeClr>
                    </a:solidFill>
                    <a:latin typeface="Segoe Print" panose="02000600000000000000" pitchFamily="2" charset="0"/>
                  </a:rPr>
                  <a:t>90 (5/18)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𝟐𝟎𝟎</m:t>
                        </m:r>
                        <m:r>
                          <a:rPr lang="en-US" sz="2400" b="1" i="1">
                            <a:solidFill>
                              <a:srgbClr val="FFFF00"/>
                            </a:solidFill>
                            <a:latin typeface="Cambria Math" panose="02040503050406030204" pitchFamily="18" charset="0"/>
                          </a:rPr>
                          <m:t>+</m:t>
                        </m:r>
                        <m:r>
                          <a:rPr lang="en-US" sz="2400" b="1" i="1">
                            <a:solidFill>
                              <a:srgbClr val="FFFF00"/>
                            </a:solidFill>
                            <a:latin typeface="Cambria Math" panose="02040503050406030204" pitchFamily="18" charset="0"/>
                          </a:rPr>
                          <m:t>𝒍𝒆𝒏𝒈𝒕𝒉</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𝒐𝒇</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𝒕𝒓𝒂𝒊𝒏</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𝟐</m:t>
                        </m:r>
                      </m:num>
                      <m:den>
                        <m:r>
                          <a:rPr lang="en-US" sz="2400" b="1" i="1" smtClean="0">
                            <a:solidFill>
                              <a:srgbClr val="FFFF00"/>
                            </a:solidFill>
                            <a:latin typeface="Cambria Math" panose="02040503050406030204" pitchFamily="18" charset="0"/>
                          </a:rPr>
                          <m:t>𝟐𝟎</m:t>
                        </m:r>
                      </m:den>
                    </m:f>
                  </m:oMath>
                </a14:m>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r>
                  <a:rPr lang="en-US" sz="2400" dirty="0">
                    <a:solidFill>
                      <a:schemeClr val="accent2">
                        <a:lumMod val="75000"/>
                      </a:schemeClr>
                    </a:solidFill>
                    <a:latin typeface="Segoe Print" panose="02000600000000000000" pitchFamily="2" charset="0"/>
                  </a:rPr>
                  <a:t>25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a:solidFill>
                              <a:srgbClr val="FFFF00"/>
                            </a:solidFill>
                            <a:latin typeface="Cambria Math" panose="02040503050406030204" pitchFamily="18" charset="0"/>
                          </a:rPr>
                          <m:t>𝟐𝟎𝟎</m:t>
                        </m:r>
                        <m:r>
                          <a:rPr lang="en-US" sz="2400" b="1" i="1">
                            <a:solidFill>
                              <a:srgbClr val="FFFF00"/>
                            </a:solidFill>
                            <a:latin typeface="Cambria Math" panose="02040503050406030204" pitchFamily="18" charset="0"/>
                          </a:rPr>
                          <m:t>+</m:t>
                        </m:r>
                        <m:r>
                          <a:rPr lang="en-US" sz="2400" b="1" i="1">
                            <a:solidFill>
                              <a:srgbClr val="FFFF00"/>
                            </a:solidFill>
                            <a:latin typeface="Cambria Math" panose="02040503050406030204" pitchFamily="18" charset="0"/>
                          </a:rPr>
                          <m:t>𝒍𝒆𝒏𝒈𝒕𝒉</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𝒐𝒇</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𝒕𝒓𝒂𝒊𝒏</m:t>
                        </m:r>
                        <m:r>
                          <a:rPr lang="en-US" sz="2400" b="1" i="1">
                            <a:solidFill>
                              <a:srgbClr val="FFFF00"/>
                            </a:solidFill>
                            <a:latin typeface="Cambria Math" panose="02040503050406030204" pitchFamily="18" charset="0"/>
                          </a:rPr>
                          <m:t> </m:t>
                        </m:r>
                        <m:r>
                          <a:rPr lang="en-US" sz="2400" b="1" i="1">
                            <a:solidFill>
                              <a:srgbClr val="FFFF00"/>
                            </a:solidFill>
                            <a:latin typeface="Cambria Math" panose="02040503050406030204" pitchFamily="18" charset="0"/>
                          </a:rPr>
                          <m:t>𝟐</m:t>
                        </m:r>
                      </m:num>
                      <m:den>
                        <m:r>
                          <a:rPr lang="en-US" sz="2400" b="1" i="1">
                            <a:solidFill>
                              <a:srgbClr val="FFFF00"/>
                            </a:solidFill>
                            <a:latin typeface="Cambria Math" panose="02040503050406030204" pitchFamily="18" charset="0"/>
                          </a:rPr>
                          <m:t>𝟐𝟎</m:t>
                        </m:r>
                      </m:den>
                    </m:f>
                  </m:oMath>
                </a14:m>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r>
                  <a:rPr lang="en-US" sz="2400" dirty="0">
                    <a:solidFill>
                      <a:schemeClr val="accent2">
                        <a:lumMod val="75000"/>
                      </a:schemeClr>
                    </a:solidFill>
                    <a:latin typeface="Segoe Print" panose="02000600000000000000" pitchFamily="2" charset="0"/>
                  </a:rPr>
                  <a:t>500 = 200 + length of train 2</a:t>
                </a:r>
              </a:p>
              <a:p>
                <a:pPr>
                  <a:lnSpc>
                    <a:spcPct val="90000"/>
                  </a:lnSpc>
                </a:pPr>
                <a:r>
                  <a:rPr lang="en-US" sz="2400" dirty="0">
                    <a:solidFill>
                      <a:schemeClr val="accent2">
                        <a:lumMod val="75000"/>
                      </a:schemeClr>
                    </a:solidFill>
                    <a:latin typeface="Segoe Print" panose="02000600000000000000" pitchFamily="2" charset="0"/>
                  </a:rPr>
                  <a:t>Length of train 2 = 300 m</a:t>
                </a:r>
              </a:p>
              <a:p>
                <a:pPr>
                  <a:lnSpc>
                    <a:spcPct val="90000"/>
                  </a:lnSpc>
                </a:pPr>
                <a:endParaRPr lang="en-US" sz="2400" dirty="0">
                  <a:solidFill>
                    <a:schemeClr val="accent2">
                      <a:lumMod val="75000"/>
                    </a:schemeClr>
                  </a:solidFill>
                  <a:latin typeface="Segoe Print" panose="02000600000000000000" pitchFamily="2"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r>
                  <a:rPr lang="en-US" sz="2400" dirty="0">
                    <a:solidFill>
                      <a:srgbClr val="FFFF00"/>
                    </a:solidFill>
                    <a:latin typeface="Script MT Bold" panose="03040602040607080904" pitchFamily="66" charset="0"/>
                  </a:rPr>
                  <a:t>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549796" y="2347132"/>
                <a:ext cx="10369152" cy="5759462"/>
              </a:xfrm>
              <a:prstGeom prst="rect">
                <a:avLst/>
              </a:prstGeom>
              <a:blipFill>
                <a:blip r:embed="rId2"/>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21" name="Picture 20"/>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8974732" y="2276872"/>
            <a:ext cx="2202597" cy="873096"/>
          </a:xfrm>
          <a:prstGeom prst="rect">
            <a:avLst/>
          </a:prstGeom>
        </p:spPr>
      </p:pic>
      <p:pic>
        <p:nvPicPr>
          <p:cNvPr id="22" name="Picture 21"/>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65821" y="1474036"/>
            <a:ext cx="2087303" cy="873096"/>
          </a:xfrm>
          <a:prstGeom prst="rect">
            <a:avLst/>
          </a:prstGeom>
        </p:spPr>
      </p:pic>
    </p:spTree>
    <p:extLst>
      <p:ext uri="{BB962C8B-B14F-4D97-AF65-F5344CB8AC3E}">
        <p14:creationId xmlns:p14="http://schemas.microsoft.com/office/powerpoint/2010/main" val="53189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1000"/>
                                  </p:stCondLst>
                                  <p:childTnLst>
                                    <p:animMotion origin="layout" path="M 4.07658E-6 -3.7037E-6 L 0.80489 -0.01527 " pathEditMode="relative" rAng="0" ptsTypes="AA">
                                      <p:cBhvr>
                                        <p:cTn id="6" dur="9000" fill="hold"/>
                                        <p:tgtEl>
                                          <p:spTgt spid="22"/>
                                        </p:tgtEl>
                                        <p:attrNameLst>
                                          <p:attrName>ppt_x</p:attrName>
                                          <p:attrName>ppt_y</p:attrName>
                                        </p:attrNameLst>
                                      </p:cBhvr>
                                      <p:rCtr x="40245" y="-764"/>
                                    </p:animMotion>
                                  </p:childTnLst>
                                </p:cTn>
                              </p:par>
                              <p:par>
                                <p:cTn id="7" presetID="42" presetClass="path" presetSubtype="0" accel="50000" decel="50000" fill="hold" nodeType="withEffect">
                                  <p:stCondLst>
                                    <p:cond delay="250"/>
                                  </p:stCondLst>
                                  <p:childTnLst>
                                    <p:animMotion origin="layout" path="M 2.43553E-6 -1.85185E-6 L -0.7472 -0.00069 " pathEditMode="relative" rAng="0" ptsTypes="AA">
                                      <p:cBhvr>
                                        <p:cTn id="8" dur="6000" fill="hold"/>
                                        <p:tgtEl>
                                          <p:spTgt spid="21"/>
                                        </p:tgtEl>
                                        <p:attrNameLst>
                                          <p:attrName>ppt_x</p:attrName>
                                          <p:attrName>ppt_y</p:attrName>
                                        </p:attrNameLst>
                                      </p:cBhvr>
                                      <p:rCtr x="-37367" y="-46"/>
                                    </p:animMotion>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 calcmode="lin" valueType="num">
                                      <p:cBhvr additive="base">
                                        <p:cTn id="3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 calcmode="lin" valueType="num">
                                      <p:cBhvr additive="base">
                                        <p:cTn id="37" dur="500" fill="hold"/>
                                        <p:tgtEl>
                                          <p:spTgt spid="1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4">
                                            <p:txEl>
                                              <p:pRg st="8" end="8"/>
                                            </p:txEl>
                                          </p:spTgt>
                                        </p:tgtEl>
                                        <p:attrNameLst>
                                          <p:attrName>style.visibility</p:attrName>
                                        </p:attrNameLst>
                                      </p:cBhvr>
                                      <p:to>
                                        <p:strVal val="visible"/>
                                      </p:to>
                                    </p:set>
                                    <p:anim calcmode="lin" valueType="num">
                                      <p:cBhvr additive="base">
                                        <p:cTn id="43" dur="500" fill="hold"/>
                                        <p:tgtEl>
                                          <p:spTgt spid="14">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How long will a train of length 250m, running at a speed of 50kmph take to cross a man running in the opposite direction at a speed of 22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a:t>
            </a:r>
          </a:p>
          <a:p>
            <a:pPr>
              <a:lnSpc>
                <a:spcPct val="90000"/>
              </a:lnSpc>
            </a:pPr>
            <a:r>
              <a:rPr lang="en-US" sz="2400" dirty="0">
                <a:solidFill>
                  <a:schemeClr val="bg1"/>
                </a:solidFill>
                <a:latin typeface="Segoe Print" panose="02000600000000000000" pitchFamily="2" charset="0"/>
              </a:rPr>
              <a:t>A. 10 sec B. 12.5 sec C. 15 sec D. 17.5 sec.</a:t>
            </a:r>
            <a:endParaRPr lang="en-IN" sz="2400" dirty="0">
              <a:solidFill>
                <a:schemeClr val="bg1"/>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14" name="TextBox 13"/>
              <p:cNvSpPr txBox="1"/>
              <p:nvPr/>
            </p:nvSpPr>
            <p:spPr>
              <a:xfrm>
                <a:off x="549796" y="2405565"/>
                <a:ext cx="9721080" cy="5426037"/>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orthographicFront"/>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2400" dirty="0">
                    <a:solidFill>
                      <a:schemeClr val="accent2">
                        <a:lumMod val="75000"/>
                      </a:schemeClr>
                    </a:solidFill>
                    <a:latin typeface="Segoe Print" panose="02000600000000000000" pitchFamily="2" charset="0"/>
                  </a:rPr>
                  <a:t>Relative speed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𝒍𝒆𝒏𝒈𝒕𝒉</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𝒐𝒇</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𝒕𝒓𝒂𝒊𝒏</m:t>
                        </m:r>
                        <m:r>
                          <a:rPr lang="en-US" sz="2400" b="1" i="1" smtClean="0">
                            <a:solidFill>
                              <a:srgbClr val="FFFF00"/>
                            </a:solidFill>
                            <a:latin typeface="Cambria Math" panose="02040503050406030204" pitchFamily="18" charset="0"/>
                          </a:rPr>
                          <m:t> </m:t>
                        </m:r>
                      </m:num>
                      <m:den>
                        <m:r>
                          <a:rPr lang="en-US" sz="2400" b="1" i="1">
                            <a:solidFill>
                              <a:srgbClr val="FFFF00"/>
                            </a:solidFill>
                            <a:latin typeface="Cambria Math" panose="02040503050406030204" pitchFamily="18" charset="0"/>
                          </a:rPr>
                          <m:t>𝑻</m:t>
                        </m:r>
                        <m:r>
                          <a:rPr lang="en-US" sz="2400" b="1" i="1" smtClean="0">
                            <a:solidFill>
                              <a:srgbClr val="FFFF00"/>
                            </a:solidFill>
                            <a:latin typeface="Cambria Math" panose="02040503050406030204" pitchFamily="18" charset="0"/>
                          </a:rPr>
                          <m:t>𝒐𝒕𝒂𝒍</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𝒕𝒊𝒎𝒆</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𝒕𝒂𝒌𝒆𝒏</m:t>
                        </m:r>
                      </m:den>
                    </m:f>
                  </m:oMath>
                </a14:m>
                <a:endParaRPr lang="en-US" sz="2400" b="1" dirty="0">
                  <a:solidFill>
                    <a:srgbClr val="FFFF00"/>
                  </a:solidFill>
                  <a:latin typeface="Segoe Print" panose="02000600000000000000" pitchFamily="2" charset="0"/>
                </a:endParaRPr>
              </a:p>
              <a:p>
                <a:pPr>
                  <a:lnSpc>
                    <a:spcPct val="90000"/>
                  </a:lnSpc>
                </a:pPr>
                <a:endParaRPr lang="en-US" sz="2400" b="1" dirty="0">
                  <a:solidFill>
                    <a:srgbClr val="FFFF00"/>
                  </a:solidFill>
                  <a:latin typeface="Segoe Print" panose="02000600000000000000" pitchFamily="2" charset="0"/>
                </a:endParaRPr>
              </a:p>
              <a:p>
                <a:pPr>
                  <a:lnSpc>
                    <a:spcPct val="90000"/>
                  </a:lnSpc>
                </a:pPr>
                <a:r>
                  <a:rPr lang="en-US" sz="2400" dirty="0">
                    <a:solidFill>
                      <a:schemeClr val="accent2">
                        <a:lumMod val="75000"/>
                      </a:schemeClr>
                    </a:solidFill>
                    <a:latin typeface="Segoe Print" panose="02000600000000000000" pitchFamily="2" charset="0"/>
                  </a:rPr>
                  <a:t>72 (5/18)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𝟐𝟓𝟎</m:t>
                        </m:r>
                      </m:num>
                      <m:den>
                        <m:r>
                          <a:rPr lang="en-US" sz="2400" b="1" i="1" smtClean="0">
                            <a:solidFill>
                              <a:srgbClr val="FFFF00"/>
                            </a:solidFill>
                            <a:latin typeface="Cambria Math" panose="02040503050406030204" pitchFamily="18" charset="0"/>
                          </a:rPr>
                          <m:t>𝒕𝒐𝒕𝒂𝒍</m:t>
                        </m:r>
                        <m:r>
                          <a:rPr lang="en-US" sz="2400" b="1" i="1" smtClean="0">
                            <a:solidFill>
                              <a:srgbClr val="FFFF00"/>
                            </a:solidFill>
                            <a:latin typeface="Cambria Math" panose="02040503050406030204" pitchFamily="18" charset="0"/>
                          </a:rPr>
                          <m:t> </m:t>
                        </m:r>
                        <m:r>
                          <a:rPr lang="en-US" sz="2400" b="1" i="1" smtClean="0">
                            <a:solidFill>
                              <a:srgbClr val="FFFF00"/>
                            </a:solidFill>
                            <a:latin typeface="Cambria Math" panose="02040503050406030204" pitchFamily="18" charset="0"/>
                          </a:rPr>
                          <m:t>𝒕𝒊𝒎𝒆</m:t>
                        </m:r>
                      </m:den>
                    </m:f>
                  </m:oMath>
                </a14:m>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r>
                  <a:rPr lang="en-US" sz="2400" dirty="0">
                    <a:solidFill>
                      <a:schemeClr val="accent2">
                        <a:lumMod val="75000"/>
                      </a:schemeClr>
                    </a:solidFill>
                    <a:latin typeface="Segoe Print" panose="02000600000000000000" pitchFamily="2" charset="0"/>
                  </a:rPr>
                  <a:t>Total time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a:solidFill>
                              <a:srgbClr val="FFFF00"/>
                            </a:solidFill>
                            <a:latin typeface="Cambria Math" panose="02040503050406030204" pitchFamily="18" charset="0"/>
                          </a:rPr>
                          <m:t>𝟐</m:t>
                        </m:r>
                        <m:r>
                          <a:rPr lang="en-US" sz="2400" b="1" i="1" smtClean="0">
                            <a:solidFill>
                              <a:srgbClr val="FFFF00"/>
                            </a:solidFill>
                            <a:latin typeface="Cambria Math" panose="02040503050406030204" pitchFamily="18" charset="0"/>
                          </a:rPr>
                          <m:t>𝟓𝟎</m:t>
                        </m:r>
                      </m:num>
                      <m:den>
                        <m:r>
                          <a:rPr lang="en-US" sz="2400" b="1" i="1">
                            <a:solidFill>
                              <a:srgbClr val="FFFF00"/>
                            </a:solidFill>
                            <a:latin typeface="Cambria Math" panose="02040503050406030204" pitchFamily="18" charset="0"/>
                          </a:rPr>
                          <m:t>𝟐𝟎</m:t>
                        </m:r>
                      </m:den>
                    </m:f>
                  </m:oMath>
                </a14:m>
                <a:endParaRPr lang="en-US" sz="2400" dirty="0">
                  <a:solidFill>
                    <a:srgbClr val="FFFF00"/>
                  </a:solidFill>
                  <a:latin typeface="Script MT Bold" panose="03040602040607080904" pitchFamily="66" charset="0"/>
                </a:endParaRPr>
              </a:p>
              <a:p>
                <a:pPr>
                  <a:lnSpc>
                    <a:spcPct val="90000"/>
                  </a:lnSpc>
                </a:pPr>
                <a:endParaRPr lang="en-US" sz="2400" dirty="0">
                  <a:solidFill>
                    <a:schemeClr val="accent2">
                      <a:lumMod val="75000"/>
                    </a:schemeClr>
                  </a:solidFill>
                  <a:latin typeface="Segoe Print" panose="02000600000000000000" pitchFamily="2" charset="0"/>
                </a:endParaRPr>
              </a:p>
              <a:p>
                <a:pPr>
                  <a:lnSpc>
                    <a:spcPct val="90000"/>
                  </a:lnSpc>
                </a:pPr>
                <a:r>
                  <a:rPr lang="en-US" sz="2400" dirty="0">
                    <a:solidFill>
                      <a:schemeClr val="accent2">
                        <a:lumMod val="75000"/>
                      </a:schemeClr>
                    </a:solidFill>
                    <a:latin typeface="Segoe Print" panose="02000600000000000000" pitchFamily="2" charset="0"/>
                  </a:rPr>
                  <a:t>Total time taken = 12.5 sec</a:t>
                </a:r>
              </a:p>
              <a:p>
                <a:pPr>
                  <a:lnSpc>
                    <a:spcPct val="90000"/>
                  </a:lnSpc>
                </a:pPr>
                <a:endParaRPr lang="en-US" sz="2400" dirty="0">
                  <a:solidFill>
                    <a:schemeClr val="accent2">
                      <a:lumMod val="75000"/>
                    </a:schemeClr>
                  </a:solidFill>
                  <a:latin typeface="Segoe Print" panose="02000600000000000000" pitchFamily="2"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endParaRPr lang="en-US" sz="2400" dirty="0">
                  <a:solidFill>
                    <a:srgbClr val="FFFF00"/>
                  </a:solidFill>
                  <a:latin typeface="Script MT Bold" panose="03040602040607080904" pitchFamily="66" charset="0"/>
                </a:endParaRPr>
              </a:p>
              <a:p>
                <a:pPr>
                  <a:lnSpc>
                    <a:spcPct val="90000"/>
                  </a:lnSpc>
                </a:pPr>
                <a:r>
                  <a:rPr lang="en-US" sz="2400" dirty="0">
                    <a:solidFill>
                      <a:srgbClr val="FFFF00"/>
                    </a:solidFill>
                    <a:latin typeface="Script MT Bold" panose="03040602040607080904" pitchFamily="66" charset="0"/>
                  </a:rPr>
                  <a:t>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14" name="TextBox 13"/>
              <p:cNvSpPr txBox="1">
                <a:spLocks noRot="1" noChangeAspect="1" noMove="1" noResize="1" noEditPoints="1" noAdjustHandles="1" noChangeArrowheads="1" noChangeShapeType="1" noTextEdit="1"/>
              </p:cNvSpPr>
              <p:nvPr/>
            </p:nvSpPr>
            <p:spPr>
              <a:xfrm>
                <a:off x="549796" y="2405565"/>
                <a:ext cx="9721080" cy="5426037"/>
              </a:xfrm>
              <a:prstGeom prst="rect">
                <a:avLst/>
              </a:prstGeom>
              <a:blipFill>
                <a:blip r:embed="rId2"/>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5941" y="1372080"/>
            <a:ext cx="3073349" cy="1285548"/>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ackgroundRemoval t="1970" b="95455" l="10000" r="90000"/>
                    </a14:imgEffect>
                  </a14:imgLayer>
                </a14:imgProps>
              </a:ext>
              <a:ext uri="{28A0092B-C50C-407E-A947-70E740481C1C}">
                <a14:useLocalDpi xmlns:a14="http://schemas.microsoft.com/office/drawing/2010/main" val="0"/>
              </a:ext>
            </a:extLst>
          </a:blip>
          <a:stretch>
            <a:fillRect/>
          </a:stretch>
        </p:blipFill>
        <p:spPr>
          <a:xfrm>
            <a:off x="8542684" y="2014854"/>
            <a:ext cx="782257" cy="782257"/>
          </a:xfrm>
          <a:prstGeom prst="rect">
            <a:avLst/>
          </a:prstGeom>
        </p:spPr>
      </p:pic>
    </p:spTree>
    <p:extLst>
      <p:ext uri="{BB962C8B-B14F-4D97-AF65-F5344CB8AC3E}">
        <p14:creationId xmlns:p14="http://schemas.microsoft.com/office/powerpoint/2010/main" val="49165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937E-6 0 L 0.67491 0.00023 " pathEditMode="relative" rAng="0" ptsTypes="AA">
                                      <p:cBhvr>
                                        <p:cTn id="6" dur="6000" fill="hold"/>
                                        <p:tgtEl>
                                          <p:spTgt spid="6"/>
                                        </p:tgtEl>
                                        <p:attrNameLst>
                                          <p:attrName>ppt_x</p:attrName>
                                          <p:attrName>ppt_y</p:attrName>
                                        </p:attrNameLst>
                                      </p:cBhvr>
                                      <p:rCtr x="33746" y="0"/>
                                    </p:animMotion>
                                  </p:childTnLst>
                                </p:cTn>
                              </p:par>
                              <p:par>
                                <p:cTn id="7" presetID="42" presetClass="path" presetSubtype="0" accel="50000" decel="50000" fill="hold" nodeType="withEffect">
                                  <p:stCondLst>
                                    <p:cond delay="0"/>
                                  </p:stCondLst>
                                  <p:childTnLst>
                                    <p:animMotion origin="layout" path="M -3.14405E-6 0.00024 L -0.53308 0.03889 " pathEditMode="relative" rAng="0" ptsTypes="AA">
                                      <p:cBhvr>
                                        <p:cTn id="8" dur="6000" fill="hold"/>
                                        <p:tgtEl>
                                          <p:spTgt spid="7"/>
                                        </p:tgtEl>
                                        <p:attrNameLst>
                                          <p:attrName>ppt_x</p:attrName>
                                          <p:attrName>ppt_y</p:attrName>
                                        </p:attrNameLst>
                                      </p:cBhvr>
                                      <p:rCtr x="-26661" y="1921"/>
                                    </p:animMotion>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1000"/>
                                        <p:tgtEl>
                                          <p:spTgt spid="14">
                                            <p:txEl>
                                              <p:pRg st="1" end="1"/>
                                            </p:txEl>
                                          </p:spTgt>
                                        </p:tgtEl>
                                      </p:cBhvr>
                                    </p:animEffect>
                                    <p:anim calcmode="lin" valueType="num">
                                      <p:cBhvr>
                                        <p:cTn id="19"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5" end="5"/>
                                            </p:txEl>
                                          </p:spTgt>
                                        </p:tgtEl>
                                        <p:attrNameLst>
                                          <p:attrName>style.visibility</p:attrName>
                                        </p:attrNameLst>
                                      </p:cBhvr>
                                      <p:to>
                                        <p:strVal val="visible"/>
                                      </p:to>
                                    </p:set>
                                    <p:anim calcmode="lin" valueType="num">
                                      <p:cBhvr additive="base">
                                        <p:cTn id="3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fade">
                                      <p:cBhvr>
                                        <p:cTn id="37" dur="1000"/>
                                        <p:tgtEl>
                                          <p:spTgt spid="14">
                                            <p:txEl>
                                              <p:pRg st="7" end="7"/>
                                            </p:txEl>
                                          </p:spTgt>
                                        </p:tgtEl>
                                      </p:cBhvr>
                                    </p:animEffect>
                                    <p:anim calcmode="lin" valueType="num">
                                      <p:cBhvr>
                                        <p:cTn id="38" dur="1000" fill="hold"/>
                                        <p:tgtEl>
                                          <p:spTgt spid="14">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1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train leaves a point A at 6 pm and reaches point B at 12 mid night. Another train leaves point B at 8 pm and reaches point A at 11 PM. At what time will these two trains meet?</a:t>
            </a:r>
          </a:p>
          <a:p>
            <a:pPr>
              <a:lnSpc>
                <a:spcPct val="90000"/>
              </a:lnSpc>
            </a:pPr>
            <a:r>
              <a:rPr lang="en-US" sz="2400" dirty="0">
                <a:solidFill>
                  <a:schemeClr val="bg1"/>
                </a:solidFill>
                <a:latin typeface="Segoe Print" panose="02000600000000000000" pitchFamily="2" charset="0"/>
              </a:rPr>
              <a:t>A. 9.20 pm B. 9.30 pm  C. 9.15pm D. 10.05 pm</a:t>
            </a:r>
            <a:endParaRPr lang="en-IN" sz="2400" dirty="0">
              <a:solidFill>
                <a:schemeClr val="bg1"/>
              </a:solidFill>
              <a:latin typeface="Segoe Print" panose="02000600000000000000" pitchFamily="2" charset="0"/>
            </a:endParaRPr>
          </a:p>
        </p:txBody>
      </p:sp>
      <p:pic>
        <p:nvPicPr>
          <p:cNvPr id="21" name="Picture 20"/>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flipH="1">
            <a:off x="9622804" y="2051848"/>
            <a:ext cx="2202597" cy="873096"/>
          </a:xfrm>
          <a:prstGeom prst="rect">
            <a:avLst/>
          </a:prstGeom>
        </p:spPr>
      </p:pic>
      <p:pic>
        <p:nvPicPr>
          <p:cNvPr id="22" name="Picture 21"/>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61764" y="1660001"/>
            <a:ext cx="2087303" cy="873096"/>
          </a:xfrm>
          <a:prstGeom prst="rect">
            <a:avLst/>
          </a:prstGeom>
        </p:spPr>
      </p:pic>
      <p:sp>
        <p:nvSpPr>
          <p:cNvPr id="6" name="TextBox 5"/>
          <p:cNvSpPr txBox="1"/>
          <p:nvPr/>
        </p:nvSpPr>
        <p:spPr>
          <a:xfrm>
            <a:off x="537502" y="2320731"/>
            <a:ext cx="1511239"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6.00 P.M</a:t>
            </a:r>
            <a:endParaRPr lang="en-IN" sz="2400" dirty="0"/>
          </a:p>
        </p:txBody>
      </p:sp>
      <p:sp>
        <p:nvSpPr>
          <p:cNvPr id="7" name="TextBox 6"/>
          <p:cNvSpPr txBox="1"/>
          <p:nvPr/>
        </p:nvSpPr>
        <p:spPr>
          <a:xfrm>
            <a:off x="189756" y="3116387"/>
            <a:ext cx="12116453" cy="3582519"/>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r>
              <a:rPr lang="en-US" sz="2800" dirty="0">
                <a:solidFill>
                  <a:schemeClr val="accent2">
                    <a:lumMod val="75000"/>
                  </a:schemeClr>
                </a:solidFill>
                <a:latin typeface="Segoe Print" panose="02000600000000000000" pitchFamily="2" charset="0"/>
              </a:rPr>
              <a:t> Since Train 1 takes 6 hours / train 2 takes 3 hours ,</a:t>
            </a:r>
          </a:p>
          <a:p>
            <a:pPr>
              <a:lnSpc>
                <a:spcPct val="90000"/>
              </a:lnSpc>
            </a:pPr>
            <a:r>
              <a:rPr lang="en-US" sz="2800" dirty="0">
                <a:solidFill>
                  <a:schemeClr val="accent2">
                    <a:lumMod val="75000"/>
                  </a:schemeClr>
                </a:solidFill>
                <a:latin typeface="Segoe Print" panose="02000600000000000000" pitchFamily="2" charset="0"/>
              </a:rPr>
              <a:t>Lets assume the distance is 12 km</a:t>
            </a:r>
          </a:p>
          <a:p>
            <a:pPr>
              <a:lnSpc>
                <a:spcPct val="90000"/>
              </a:lnSpc>
            </a:pPr>
            <a:r>
              <a:rPr lang="en-US" sz="2800" dirty="0">
                <a:solidFill>
                  <a:schemeClr val="accent2">
                    <a:lumMod val="75000"/>
                  </a:schemeClr>
                </a:solidFill>
                <a:latin typeface="Segoe Print" panose="02000600000000000000" pitchFamily="2" charset="0"/>
              </a:rPr>
              <a:t>So speed of train 1 = 12/6 = 2 </a:t>
            </a:r>
            <a:r>
              <a:rPr lang="en-US" sz="2800" dirty="0" err="1">
                <a:solidFill>
                  <a:schemeClr val="accent2">
                    <a:lumMod val="75000"/>
                  </a:schemeClr>
                </a:solidFill>
                <a:latin typeface="Segoe Print" panose="02000600000000000000" pitchFamily="2" charset="0"/>
              </a:rPr>
              <a:t>kmph</a:t>
            </a:r>
            <a:endParaRPr lang="en-US" sz="2800" dirty="0">
              <a:solidFill>
                <a:schemeClr val="accent2">
                  <a:lumMod val="75000"/>
                </a:schemeClr>
              </a:solidFill>
              <a:latin typeface="Segoe Print" panose="02000600000000000000" pitchFamily="2" charset="0"/>
            </a:endParaRPr>
          </a:p>
          <a:p>
            <a:pPr>
              <a:lnSpc>
                <a:spcPct val="90000"/>
              </a:lnSpc>
            </a:pPr>
            <a:r>
              <a:rPr lang="en-US" sz="2800" dirty="0">
                <a:solidFill>
                  <a:schemeClr val="accent2">
                    <a:lumMod val="75000"/>
                  </a:schemeClr>
                </a:solidFill>
                <a:latin typeface="Segoe Print" panose="02000600000000000000" pitchFamily="2" charset="0"/>
              </a:rPr>
              <a:t>Speed of train 2 = 12/4 = 4 </a:t>
            </a:r>
            <a:r>
              <a:rPr lang="en-US" sz="2800" dirty="0" err="1">
                <a:solidFill>
                  <a:schemeClr val="accent2">
                    <a:lumMod val="75000"/>
                  </a:schemeClr>
                </a:solidFill>
                <a:latin typeface="Segoe Print" panose="02000600000000000000" pitchFamily="2" charset="0"/>
              </a:rPr>
              <a:t>kmph</a:t>
            </a:r>
            <a:endParaRPr lang="en-US" sz="2800" dirty="0">
              <a:solidFill>
                <a:schemeClr val="accent2">
                  <a:lumMod val="75000"/>
                </a:schemeClr>
              </a:solidFill>
              <a:latin typeface="Segoe Print" panose="02000600000000000000" pitchFamily="2" charset="0"/>
            </a:endParaRPr>
          </a:p>
          <a:p>
            <a:pPr>
              <a:lnSpc>
                <a:spcPct val="90000"/>
              </a:lnSpc>
            </a:pPr>
            <a:r>
              <a:rPr lang="en-US" sz="2800" dirty="0">
                <a:solidFill>
                  <a:schemeClr val="accent2">
                    <a:lumMod val="75000"/>
                  </a:schemeClr>
                </a:solidFill>
                <a:latin typeface="Segoe Print" panose="02000600000000000000" pitchFamily="2" charset="0"/>
              </a:rPr>
              <a:t>Distance covered by train 1 from 6 – 8 : 4 km</a:t>
            </a:r>
          </a:p>
          <a:p>
            <a:pPr>
              <a:lnSpc>
                <a:spcPct val="90000"/>
              </a:lnSpc>
            </a:pPr>
            <a:r>
              <a:rPr lang="en-US" sz="2800" dirty="0">
                <a:solidFill>
                  <a:schemeClr val="accent2">
                    <a:lumMod val="75000"/>
                  </a:schemeClr>
                </a:solidFill>
                <a:latin typeface="Segoe Print" panose="02000600000000000000" pitchFamily="2" charset="0"/>
              </a:rPr>
              <a:t>Meeting time = relative distance/ relative speed</a:t>
            </a:r>
          </a:p>
          <a:p>
            <a:pPr>
              <a:lnSpc>
                <a:spcPct val="90000"/>
              </a:lnSpc>
            </a:pPr>
            <a:r>
              <a:rPr lang="en-US" sz="2800" dirty="0">
                <a:solidFill>
                  <a:schemeClr val="accent2">
                    <a:lumMod val="75000"/>
                  </a:schemeClr>
                </a:solidFill>
                <a:latin typeface="Segoe Print" panose="02000600000000000000" pitchFamily="2" charset="0"/>
              </a:rPr>
              <a:t>                  = 8/6 = 4/3 * 60 = 80 minutes (1 </a:t>
            </a:r>
            <a:r>
              <a:rPr lang="en-US" sz="2800" dirty="0" err="1">
                <a:solidFill>
                  <a:schemeClr val="accent2">
                    <a:lumMod val="75000"/>
                  </a:schemeClr>
                </a:solidFill>
                <a:latin typeface="Segoe Print" panose="02000600000000000000" pitchFamily="2" charset="0"/>
              </a:rPr>
              <a:t>hr</a:t>
            </a:r>
            <a:r>
              <a:rPr lang="en-US" sz="2800" dirty="0">
                <a:solidFill>
                  <a:schemeClr val="accent2">
                    <a:lumMod val="75000"/>
                  </a:schemeClr>
                </a:solidFill>
                <a:latin typeface="Segoe Print" panose="02000600000000000000" pitchFamily="2" charset="0"/>
              </a:rPr>
              <a:t> 20 minutes)</a:t>
            </a:r>
          </a:p>
          <a:p>
            <a:pPr>
              <a:lnSpc>
                <a:spcPct val="90000"/>
              </a:lnSpc>
            </a:pPr>
            <a:r>
              <a:rPr lang="en-US" sz="2800" dirty="0">
                <a:solidFill>
                  <a:srgbClr val="FFFF00"/>
                </a:solidFill>
                <a:latin typeface="Script MT Bold" panose="03040602040607080904" pitchFamily="66" charset="0"/>
              </a:rPr>
              <a:t>Time = 1 </a:t>
            </a:r>
            <a:r>
              <a:rPr lang="en-US" sz="2800" dirty="0" err="1">
                <a:solidFill>
                  <a:srgbClr val="FFFF00"/>
                </a:solidFill>
                <a:latin typeface="Script MT Bold" panose="03040602040607080904" pitchFamily="66" charset="0"/>
              </a:rPr>
              <a:t>hr</a:t>
            </a:r>
            <a:r>
              <a:rPr lang="en-US" sz="2800" dirty="0">
                <a:solidFill>
                  <a:srgbClr val="FFFF00"/>
                </a:solidFill>
                <a:latin typeface="Script MT Bold" panose="03040602040607080904" pitchFamily="66" charset="0"/>
              </a:rPr>
              <a:t> 20 minutes after 8.00 A.M = 9:20 AM</a:t>
            </a:r>
          </a:p>
          <a:p>
            <a:pPr>
              <a:lnSpc>
                <a:spcPct val="90000"/>
              </a:lnSpc>
            </a:pPr>
            <a:r>
              <a:rPr lang="en-US" sz="2800" dirty="0">
                <a:solidFill>
                  <a:schemeClr val="accent2">
                    <a:lumMod val="75000"/>
                  </a:schemeClr>
                </a:solidFill>
                <a:latin typeface="Segoe Print" panose="02000600000000000000" pitchFamily="2" charset="0"/>
              </a:rPr>
              <a:t> </a:t>
            </a:r>
          </a:p>
        </p:txBody>
      </p:sp>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575060" y="1713573"/>
            <a:ext cx="2087303" cy="873096"/>
          </a:xfrm>
          <a:prstGeom prst="rect">
            <a:avLst/>
          </a:prstGeom>
        </p:spPr>
      </p:pic>
      <p:sp>
        <p:nvSpPr>
          <p:cNvPr id="10" name="TextBox 9"/>
          <p:cNvSpPr txBox="1"/>
          <p:nvPr/>
        </p:nvSpPr>
        <p:spPr>
          <a:xfrm>
            <a:off x="3849871" y="2426638"/>
            <a:ext cx="1511239"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8.00 P.M</a:t>
            </a:r>
            <a:endParaRPr lang="en-IN" sz="2400" dirty="0"/>
          </a:p>
        </p:txBody>
      </p:sp>
      <p:sp>
        <p:nvSpPr>
          <p:cNvPr id="11" name="TextBox 10"/>
          <p:cNvSpPr txBox="1"/>
          <p:nvPr/>
        </p:nvSpPr>
        <p:spPr>
          <a:xfrm>
            <a:off x="10199797" y="2708920"/>
            <a:ext cx="1511239"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8.00 P.M</a:t>
            </a:r>
            <a:endParaRPr lang="en-IN" sz="2400" dirty="0"/>
          </a:p>
        </p:txBody>
      </p:sp>
      <p:cxnSp>
        <p:nvCxnSpPr>
          <p:cNvPr id="4" name="Straight Arrow Connector 3"/>
          <p:cNvCxnSpPr/>
          <p:nvPr/>
        </p:nvCxnSpPr>
        <p:spPr>
          <a:xfrm>
            <a:off x="1485900" y="1844824"/>
            <a:ext cx="3529321" cy="0"/>
          </a:xfrm>
          <a:prstGeom prst="straightConnector1">
            <a:avLst/>
          </a:prstGeom>
          <a:ln w="25400">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24267" y="2648728"/>
            <a:ext cx="1511239"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4 km</a:t>
            </a:r>
            <a:endParaRPr lang="en-IN" sz="2400" dirty="0"/>
          </a:p>
        </p:txBody>
      </p:sp>
      <p:cxnSp>
        <p:nvCxnSpPr>
          <p:cNvPr id="16" name="Straight Arrow Connector 15"/>
          <p:cNvCxnSpPr/>
          <p:nvPr/>
        </p:nvCxnSpPr>
        <p:spPr>
          <a:xfrm>
            <a:off x="5518348" y="2026308"/>
            <a:ext cx="5904656" cy="25540"/>
          </a:xfrm>
          <a:prstGeom prst="straightConnector1">
            <a:avLst/>
          </a:prstGeom>
          <a:ln w="25400">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887429" y="2204864"/>
            <a:ext cx="1511239"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8 km</a:t>
            </a:r>
            <a:endParaRPr lang="en-IN" sz="2400" dirty="0"/>
          </a:p>
        </p:txBody>
      </p:sp>
    </p:spTree>
    <p:extLst>
      <p:ext uri="{BB962C8B-B14F-4D97-AF65-F5344CB8AC3E}">
        <p14:creationId xmlns:p14="http://schemas.microsoft.com/office/powerpoint/2010/main" val="300090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1000"/>
                                        <p:tgtEl>
                                          <p:spTgt spid="7">
                                            <p:txEl>
                                              <p:pRg st="2" end="2"/>
                                            </p:txEl>
                                          </p:spTgt>
                                        </p:tgtEl>
                                      </p:cBhvr>
                                    </p:animEffect>
                                    <p:anim calcmode="lin" valueType="num">
                                      <p:cBhvr>
                                        <p:cTn id="2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1000"/>
                                        <p:tgtEl>
                                          <p:spTgt spid="7">
                                            <p:txEl>
                                              <p:pRg st="3" end="3"/>
                                            </p:txEl>
                                          </p:spTgt>
                                        </p:tgtEl>
                                      </p:cBhvr>
                                    </p:animEffect>
                                    <p:anim calcmode="lin" valueType="num">
                                      <p:cBhvr>
                                        <p:cTn id="3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8.70018E-7 2.96296E-6 L 0.26882 0.00162 " pathEditMode="relative" rAng="0" ptsTypes="AA">
                                      <p:cBhvr>
                                        <p:cTn id="41" dur="2000" fill="hold"/>
                                        <p:tgtEl>
                                          <p:spTgt spid="22"/>
                                        </p:tgtEl>
                                        <p:attrNameLst>
                                          <p:attrName>ppt_x</p:attrName>
                                          <p:attrName>ppt_y</p:attrName>
                                        </p:attrNameLst>
                                      </p:cBhvr>
                                      <p:rCtr x="13441" y="69"/>
                                    </p:animMotion>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ppt_x"/>
                                          </p:val>
                                        </p:tav>
                                        <p:tav tm="100000">
                                          <p:val>
                                            <p:strVal val="#ppt_x"/>
                                          </p:val>
                                        </p:tav>
                                      </p:tavLst>
                                    </p:anim>
                                    <p:anim calcmode="lin" valueType="num">
                                      <p:cBhvr additive="base">
                                        <p:cTn id="58" dur="500" fill="hold"/>
                                        <p:tgtEl>
                                          <p:spTgt spid="15"/>
                                        </p:tgtEl>
                                        <p:attrNameLst>
                                          <p:attrName>ppt_y</p:attrName>
                                        </p:attrNameLst>
                                      </p:cBhvr>
                                      <p:tavLst>
                                        <p:tav tm="0">
                                          <p:val>
                                            <p:strVal val="1+#ppt_h/2"/>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1000"/>
                                  </p:stCondLst>
                                  <p:childTnLst>
                                    <p:animMotion origin="layout" path="M -4.70695E-6 4.07407E-6 L 0.35739 -0.02084 " pathEditMode="relative" rAng="0" ptsTypes="AA">
                                      <p:cBhvr>
                                        <p:cTn id="67" dur="6000" fill="hold"/>
                                        <p:tgtEl>
                                          <p:spTgt spid="8"/>
                                        </p:tgtEl>
                                        <p:attrNameLst>
                                          <p:attrName>ppt_x</p:attrName>
                                          <p:attrName>ppt_y</p:attrName>
                                        </p:attrNameLst>
                                      </p:cBhvr>
                                      <p:rCtr x="17869" y="-1042"/>
                                    </p:animMotion>
                                  </p:childTnLst>
                                </p:cTn>
                              </p:par>
                              <p:par>
                                <p:cTn id="68" presetID="42" presetClass="path" presetSubtype="0" accel="50000" decel="50000" fill="hold" nodeType="withEffect">
                                  <p:stCondLst>
                                    <p:cond delay="0"/>
                                  </p:stCondLst>
                                  <p:childTnLst>
                                    <p:animMotion origin="layout" path="M 3.59729E-6 -1.48148E-6 L -0.24395 0.00671 " pathEditMode="relative" rAng="0" ptsTypes="AA">
                                      <p:cBhvr>
                                        <p:cTn id="69" dur="6000" fill="hold"/>
                                        <p:tgtEl>
                                          <p:spTgt spid="21"/>
                                        </p:tgtEl>
                                        <p:attrNameLst>
                                          <p:attrName>ppt_x</p:attrName>
                                          <p:attrName>ppt_y</p:attrName>
                                        </p:attrNameLst>
                                      </p:cBhvr>
                                      <p:rCtr x="-12204" y="324"/>
                                    </p:animMotion>
                                  </p:childTnLst>
                                </p:cTn>
                              </p:par>
                              <p:par>
                                <p:cTn id="70" presetID="42"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1000"/>
                                        <p:tgtEl>
                                          <p:spTgt spid="11"/>
                                        </p:tgtEl>
                                      </p:cBhvr>
                                    </p:animEffect>
                                    <p:anim calcmode="lin" valueType="num">
                                      <p:cBhvr>
                                        <p:cTn id="73" dur="1000" fill="hold"/>
                                        <p:tgtEl>
                                          <p:spTgt spid="11"/>
                                        </p:tgtEl>
                                        <p:attrNameLst>
                                          <p:attrName>ppt_x</p:attrName>
                                        </p:attrNameLst>
                                      </p:cBhvr>
                                      <p:tavLst>
                                        <p:tav tm="0">
                                          <p:val>
                                            <p:strVal val="#ppt_x"/>
                                          </p:val>
                                        </p:tav>
                                        <p:tav tm="100000">
                                          <p:val>
                                            <p:strVal val="#ppt_x"/>
                                          </p:val>
                                        </p:tav>
                                      </p:tavLst>
                                    </p:anim>
                                    <p:anim calcmode="lin" valueType="num">
                                      <p:cBhvr>
                                        <p:cTn id="74" dur="1000" fill="hold"/>
                                        <p:tgtEl>
                                          <p:spTgt spid="1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7">
                                            <p:txEl>
                                              <p:pRg st="4" end="4"/>
                                            </p:txEl>
                                          </p:spTgt>
                                        </p:tgtEl>
                                        <p:attrNameLst>
                                          <p:attrName>style.visibility</p:attrName>
                                        </p:attrNameLst>
                                      </p:cBhvr>
                                      <p:to>
                                        <p:strVal val="visible"/>
                                      </p:to>
                                    </p:set>
                                    <p:animEffect transition="in" filter="fade">
                                      <p:cBhvr>
                                        <p:cTn id="84" dur="1000"/>
                                        <p:tgtEl>
                                          <p:spTgt spid="7">
                                            <p:txEl>
                                              <p:pRg st="4" end="4"/>
                                            </p:txEl>
                                          </p:spTgt>
                                        </p:tgtEl>
                                      </p:cBhvr>
                                    </p:animEffect>
                                    <p:anim calcmode="lin" valueType="num">
                                      <p:cBhvr>
                                        <p:cTn id="8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8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7">
                                            <p:txEl>
                                              <p:pRg st="5" end="5"/>
                                            </p:txEl>
                                          </p:spTgt>
                                        </p:tgtEl>
                                        <p:attrNameLst>
                                          <p:attrName>style.visibility</p:attrName>
                                        </p:attrNameLst>
                                      </p:cBhvr>
                                      <p:to>
                                        <p:strVal val="visible"/>
                                      </p:to>
                                    </p:set>
                                    <p:animEffect transition="in" filter="fade">
                                      <p:cBhvr>
                                        <p:cTn id="91" dur="1000"/>
                                        <p:tgtEl>
                                          <p:spTgt spid="7">
                                            <p:txEl>
                                              <p:pRg st="5" end="5"/>
                                            </p:txEl>
                                          </p:spTgt>
                                        </p:tgtEl>
                                      </p:cBhvr>
                                    </p:animEffect>
                                    <p:anim calcmode="lin" valueType="num">
                                      <p:cBhvr>
                                        <p:cTn id="9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9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7">
                                            <p:txEl>
                                              <p:pRg st="6" end="6"/>
                                            </p:txEl>
                                          </p:spTgt>
                                        </p:tgtEl>
                                        <p:attrNameLst>
                                          <p:attrName>style.visibility</p:attrName>
                                        </p:attrNameLst>
                                      </p:cBhvr>
                                      <p:to>
                                        <p:strVal val="visible"/>
                                      </p:to>
                                    </p:set>
                                    <p:animEffect transition="in" filter="fade">
                                      <p:cBhvr>
                                        <p:cTn id="98" dur="1000"/>
                                        <p:tgtEl>
                                          <p:spTgt spid="7">
                                            <p:txEl>
                                              <p:pRg st="6" end="6"/>
                                            </p:txEl>
                                          </p:spTgt>
                                        </p:tgtEl>
                                      </p:cBhvr>
                                    </p:animEffect>
                                    <p:anim calcmode="lin" valueType="num">
                                      <p:cBhvr>
                                        <p:cTn id="9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10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7">
                                            <p:txEl>
                                              <p:pRg st="7" end="7"/>
                                            </p:txEl>
                                          </p:spTgt>
                                        </p:tgtEl>
                                        <p:attrNameLst>
                                          <p:attrName>style.visibility</p:attrName>
                                        </p:attrNameLst>
                                      </p:cBhvr>
                                      <p:to>
                                        <p:strVal val="visible"/>
                                      </p:to>
                                    </p:set>
                                    <p:animEffect transition="in" filter="fade">
                                      <p:cBhvr>
                                        <p:cTn id="105" dur="1000"/>
                                        <p:tgtEl>
                                          <p:spTgt spid="7">
                                            <p:txEl>
                                              <p:pRg st="7" end="7"/>
                                            </p:txEl>
                                          </p:spTgt>
                                        </p:tgtEl>
                                      </p:cBhvr>
                                    </p:animEffect>
                                    <p:anim calcmode="lin" valueType="num">
                                      <p:cBhvr>
                                        <p:cTn id="10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107" dur="1000" fill="hold"/>
                                        <p:tgtEl>
                                          <p:spTgt spid="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animBg="1"/>
      <p:bldP spid="15"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u="sng" dirty="0">
                <a:solidFill>
                  <a:schemeClr val="accent2"/>
                </a:solidFill>
              </a:rPr>
              <a:t>BOATS AND STREAMS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3477"/>
          <a:stretch/>
        </p:blipFill>
        <p:spPr>
          <a:xfrm>
            <a:off x="1517263" y="1951296"/>
            <a:ext cx="8549208" cy="4160858"/>
          </a:xfrm>
          <a:prstGeom prst="rect">
            <a:avLst/>
          </a:prstGeom>
        </p:spPr>
      </p:pic>
    </p:spTree>
    <p:extLst>
      <p:ext uri="{BB962C8B-B14F-4D97-AF65-F5344CB8AC3E}">
        <p14:creationId xmlns:p14="http://schemas.microsoft.com/office/powerpoint/2010/main" val="317833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3"/>
            </a:solidFill>
          </a:ln>
        </p:spPr>
        <p:txBody>
          <a:bodyPr>
            <a:normAutofit/>
          </a:bodyPr>
          <a:lstStyle/>
          <a:p>
            <a:r>
              <a:rPr lang="en-US" sz="5400" dirty="0">
                <a:solidFill>
                  <a:schemeClr val="accent2">
                    <a:lumMod val="75000"/>
                  </a:schemeClr>
                </a:solidFill>
                <a:latin typeface="Segoe Print" panose="02000600000000000000" pitchFamily="2" charset="0"/>
              </a:rPr>
              <a:t>Major unit conversions</a:t>
            </a:r>
          </a:p>
        </p:txBody>
      </p:sp>
      <p:sp>
        <p:nvSpPr>
          <p:cNvPr id="3" name="Content Placeholder 2"/>
          <p:cNvSpPr>
            <a:spLocks noGrp="1"/>
          </p:cNvSpPr>
          <p:nvPr>
            <p:ph idx="1"/>
          </p:nvPr>
        </p:nvSpPr>
        <p:spPr/>
        <p:txBody>
          <a:bodyPr/>
          <a:lstStyle/>
          <a:p>
            <a:r>
              <a:rPr lang="en-US" dirty="0">
                <a:solidFill>
                  <a:srgbClr val="FF0000"/>
                </a:solidFill>
                <a:latin typeface="Segoe Print" panose="02000600000000000000" pitchFamily="2" charset="0"/>
              </a:rPr>
              <a:t>Time:</a:t>
            </a:r>
          </a:p>
          <a:p>
            <a:pPr marL="0" indent="0">
              <a:buNone/>
            </a:pPr>
            <a:r>
              <a:rPr lang="en-US" dirty="0">
                <a:latin typeface="Segoe Print" panose="02000600000000000000" pitchFamily="2" charset="0"/>
              </a:rPr>
              <a:t>1 hour = 60 minutes = 3600 seconds </a:t>
            </a:r>
          </a:p>
          <a:p>
            <a:pPr marL="0" indent="0">
              <a:buNone/>
            </a:pPr>
            <a:r>
              <a:rPr lang="en-US" dirty="0">
                <a:latin typeface="Segoe Print" panose="02000600000000000000" pitchFamily="2" charset="0"/>
              </a:rPr>
              <a:t>To convert hour to minutes multiply by 60 / to convert hours to seconds multiply by 3600</a:t>
            </a:r>
          </a:p>
          <a:p>
            <a:r>
              <a:rPr lang="en-US" dirty="0">
                <a:solidFill>
                  <a:srgbClr val="00B050"/>
                </a:solidFill>
                <a:latin typeface="Segoe Print" panose="02000600000000000000" pitchFamily="2" charset="0"/>
              </a:rPr>
              <a:t>Distance:</a:t>
            </a:r>
          </a:p>
          <a:p>
            <a:pPr marL="0" indent="0">
              <a:buNone/>
            </a:pPr>
            <a:r>
              <a:rPr lang="en-US" dirty="0">
                <a:latin typeface="Segoe Print" panose="02000600000000000000" pitchFamily="2" charset="0"/>
              </a:rPr>
              <a:t>1 kilometer (Km) = 1000 meter (m)</a:t>
            </a:r>
          </a:p>
          <a:p>
            <a:pPr marL="0" indent="0">
              <a:buNone/>
            </a:pPr>
            <a:r>
              <a:rPr lang="en-US" dirty="0">
                <a:latin typeface="Segoe Print" panose="02000600000000000000" pitchFamily="2" charset="0"/>
              </a:rPr>
              <a:t>To convert Km to m multiply by 1000/ to convert m to km divide by 1000</a:t>
            </a:r>
            <a:endParaRPr lang="en-IN" dirty="0">
              <a:latin typeface="Segoe Print" panose="02000600000000000000" pitchFamily="2" charset="0"/>
            </a:endParaRPr>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500"/>
                                  </p:stCondLst>
                                  <p:iterate type="lt">
                                    <p:tmAbs val="25"/>
                                  </p:iterate>
                                  <p:childTnLst>
                                    <p:set>
                                      <p:cBhvr override="childStyle">
                                        <p:cTn id="6" dur="1000"/>
                                        <p:tgtEl>
                                          <p:spTgt spid="3">
                                            <p:txEl>
                                              <p:pRg st="0" end="0"/>
                                            </p:txEl>
                                          </p:spTgt>
                                        </p:tgtEl>
                                        <p:attrNameLst>
                                          <p:attrName>style.fontWeight</p:attrName>
                                        </p:attrNameLst>
                                      </p:cBhvr>
                                      <p:to>
                                        <p:strVal val="bold"/>
                                      </p:to>
                                    </p:set>
                                  </p:childTnLst>
                                </p:cTn>
                              </p:par>
                              <p:par>
                                <p:cTn id="7" presetID="15" presetClass="emph" presetSubtype="0" nodeType="withEffect">
                                  <p:stCondLst>
                                    <p:cond delay="500"/>
                                  </p:stCondLst>
                                  <p:iterate type="lt">
                                    <p:tmAbs val="25"/>
                                  </p:iterate>
                                  <p:childTnLst>
                                    <p:set>
                                      <p:cBhvr override="childStyle">
                                        <p:cTn id="8" dur="1000"/>
                                        <p:tgtEl>
                                          <p:spTgt spid="3">
                                            <p:txEl>
                                              <p:pRg st="1" end="1"/>
                                            </p:txEl>
                                          </p:spTgt>
                                        </p:tgtEl>
                                        <p:attrNameLst>
                                          <p:attrName>style.fontWeight</p:attrName>
                                        </p:attrNameLst>
                                      </p:cBhvr>
                                      <p:to>
                                        <p:strVal val="bold"/>
                                      </p:to>
                                    </p:set>
                                  </p:childTnLst>
                                </p:cTn>
                              </p:par>
                              <p:par>
                                <p:cTn id="9" presetID="15" presetClass="emph" presetSubtype="0" nodeType="withEffect">
                                  <p:stCondLst>
                                    <p:cond delay="500"/>
                                  </p:stCondLst>
                                  <p:iterate type="lt">
                                    <p:tmAbs val="25"/>
                                  </p:iterate>
                                  <p:childTnLst>
                                    <p:set>
                                      <p:cBhvr override="childStyle">
                                        <p:cTn id="10" dur="1000"/>
                                        <p:tgtEl>
                                          <p:spTgt spid="3">
                                            <p:txEl>
                                              <p:pRg st="2" end="2"/>
                                            </p:txEl>
                                          </p:spTgt>
                                        </p:tgtEl>
                                        <p:attrNameLst>
                                          <p:attrName>style.fontWeight</p:attrName>
                                        </p:attrNameLst>
                                      </p:cBhvr>
                                      <p:to>
                                        <p:strVal val="bold"/>
                                      </p:to>
                                    </p:set>
                                  </p:childTnLst>
                                </p:cTn>
                              </p:par>
                              <p:par>
                                <p:cTn id="11" presetID="15" presetClass="emph" presetSubtype="0" nodeType="withEffect">
                                  <p:stCondLst>
                                    <p:cond delay="500"/>
                                  </p:stCondLst>
                                  <p:iterate type="lt">
                                    <p:tmAbs val="25"/>
                                  </p:iterate>
                                  <p:childTnLst>
                                    <p:set>
                                      <p:cBhvr override="childStyle">
                                        <p:cTn id="12" dur="1000"/>
                                        <p:tgtEl>
                                          <p:spTgt spid="3">
                                            <p:txEl>
                                              <p:pRg st="3" end="3"/>
                                            </p:txEl>
                                          </p:spTgt>
                                        </p:tgtEl>
                                        <p:attrNameLst>
                                          <p:attrName>style.fontWeight</p:attrName>
                                        </p:attrNameLst>
                                      </p:cBhvr>
                                      <p:to>
                                        <p:strVal val="bold"/>
                                      </p:to>
                                    </p:set>
                                  </p:childTnLst>
                                </p:cTn>
                              </p:par>
                              <p:par>
                                <p:cTn id="13" presetID="15" presetClass="emph" presetSubtype="0" nodeType="withEffect">
                                  <p:stCondLst>
                                    <p:cond delay="500"/>
                                  </p:stCondLst>
                                  <p:iterate type="lt">
                                    <p:tmAbs val="25"/>
                                  </p:iterate>
                                  <p:childTnLst>
                                    <p:set>
                                      <p:cBhvr override="childStyle">
                                        <p:cTn id="14" dur="1000"/>
                                        <p:tgtEl>
                                          <p:spTgt spid="3">
                                            <p:txEl>
                                              <p:pRg st="4" end="4"/>
                                            </p:txEl>
                                          </p:spTgt>
                                        </p:tgtEl>
                                        <p:attrNameLst>
                                          <p:attrName>style.fontWeight</p:attrName>
                                        </p:attrNameLst>
                                      </p:cBhvr>
                                      <p:to>
                                        <p:strVal val="bold"/>
                                      </p:to>
                                    </p:set>
                                  </p:childTnLst>
                                </p:cTn>
                              </p:par>
                              <p:par>
                                <p:cTn id="15" presetID="15" presetClass="emph" presetSubtype="0" nodeType="withEffect">
                                  <p:stCondLst>
                                    <p:cond delay="500"/>
                                  </p:stCondLst>
                                  <p:iterate type="lt">
                                    <p:tmAbs val="25"/>
                                  </p:iterate>
                                  <p:childTnLst>
                                    <p:set>
                                      <p:cBhvr override="childStyle">
                                        <p:cTn id="16" dur="1000"/>
                                        <p:tgtEl>
                                          <p:spTgt spid="3">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man rows downstream and covers 15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in 3 hours. He covers the same distance upstream in 5 hours. What is the difference in the distance travelled upstream in 10 hours and that downstream in 10</a:t>
            </a:r>
          </a:p>
          <a:p>
            <a:pPr>
              <a:lnSpc>
                <a:spcPct val="90000"/>
              </a:lnSpc>
            </a:pPr>
            <a:r>
              <a:rPr lang="en-US" sz="2400" dirty="0">
                <a:solidFill>
                  <a:schemeClr val="bg1"/>
                </a:solidFill>
                <a:latin typeface="Segoe Print" panose="02000600000000000000" pitchFamily="2" charset="0"/>
              </a:rPr>
              <a:t>hours?</a:t>
            </a:r>
          </a:p>
          <a:p>
            <a:pPr>
              <a:lnSpc>
                <a:spcPct val="90000"/>
              </a:lnSpc>
            </a:pPr>
            <a:r>
              <a:rPr lang="en-US" sz="2400" dirty="0">
                <a:solidFill>
                  <a:schemeClr val="bg1"/>
                </a:solidFill>
                <a:latin typeface="Segoe Print" panose="02000600000000000000" pitchFamily="2" charset="0"/>
              </a:rPr>
              <a:t>A. 18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B. 20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C. 25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D. 28 </a:t>
            </a:r>
            <a:r>
              <a:rPr lang="en-US" sz="2400" dirty="0" err="1">
                <a:solidFill>
                  <a:schemeClr val="bg1"/>
                </a:solidFill>
                <a:latin typeface="Segoe Print" panose="02000600000000000000" pitchFamily="2" charset="0"/>
              </a:rPr>
              <a:t>kms</a:t>
            </a:r>
            <a:endParaRPr lang="en-IN" sz="2400" dirty="0">
              <a:solidFill>
                <a:schemeClr val="bg1"/>
              </a:solidFill>
              <a:latin typeface="Segoe Print" panose="02000600000000000000" pitchFamily="2" charset="0"/>
            </a:endParaRPr>
          </a:p>
        </p:txBody>
      </p:sp>
      <p:sp>
        <p:nvSpPr>
          <p:cNvPr id="16" name="TextBox 15"/>
          <p:cNvSpPr txBox="1"/>
          <p:nvPr/>
        </p:nvSpPr>
        <p:spPr>
          <a:xfrm>
            <a:off x="102421" y="2348880"/>
            <a:ext cx="11521280" cy="2419124"/>
          </a:xfrm>
          <a:prstGeom prst="rect">
            <a:avLst/>
          </a:prstGeom>
          <a:noFill/>
        </p:spPr>
        <p:txBody>
          <a:bodyPr wrap="square" rtlCol="0">
            <a:spAutoFit/>
          </a:bodyPr>
          <a:lstStyle/>
          <a:p>
            <a:pPr>
              <a:lnSpc>
                <a:spcPct val="90000"/>
              </a:lnSpc>
            </a:pPr>
            <a:r>
              <a:rPr lang="en-US" sz="2400" dirty="0">
                <a:latin typeface="Segoe Print" panose="02000600000000000000" pitchFamily="2" charset="0"/>
              </a:rPr>
              <a:t>DOWNSTREAM SPEED </a:t>
            </a:r>
          </a:p>
          <a:p>
            <a:pPr>
              <a:lnSpc>
                <a:spcPct val="90000"/>
              </a:lnSpc>
            </a:pPr>
            <a:r>
              <a:rPr lang="en-US" sz="2400" dirty="0">
                <a:latin typeface="Segoe Print" panose="02000600000000000000" pitchFamily="2" charset="0"/>
              </a:rPr>
              <a:t>Ds (Sb + </a:t>
            </a:r>
            <a:r>
              <a:rPr lang="en-US" sz="2400" dirty="0" err="1">
                <a:latin typeface="Segoe Print" panose="02000600000000000000" pitchFamily="2" charset="0"/>
              </a:rPr>
              <a:t>Sc</a:t>
            </a:r>
            <a:r>
              <a:rPr lang="en-US" sz="2400" dirty="0">
                <a:latin typeface="Segoe Print" panose="02000600000000000000" pitchFamily="2" charset="0"/>
              </a:rPr>
              <a:t>) = 15/3 = 5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UPSTREAM SPEED </a:t>
            </a:r>
          </a:p>
          <a:p>
            <a:pPr>
              <a:lnSpc>
                <a:spcPct val="90000"/>
              </a:lnSpc>
            </a:pPr>
            <a:r>
              <a:rPr lang="en-US" sz="2400" dirty="0">
                <a:latin typeface="Segoe Print" panose="02000600000000000000" pitchFamily="2" charset="0"/>
              </a:rPr>
              <a:t>Us (Sb - </a:t>
            </a:r>
            <a:r>
              <a:rPr lang="en-US" sz="2400" dirty="0" err="1">
                <a:latin typeface="Segoe Print" panose="02000600000000000000" pitchFamily="2" charset="0"/>
              </a:rPr>
              <a:t>Sc</a:t>
            </a:r>
            <a:r>
              <a:rPr lang="en-US" sz="2400" dirty="0">
                <a:latin typeface="Segoe Print" panose="02000600000000000000" pitchFamily="2" charset="0"/>
              </a:rPr>
              <a:t>) = 15/5 = 3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Upstream distance = 10 * 3 = 30 km</a:t>
            </a:r>
          </a:p>
          <a:p>
            <a:pPr>
              <a:lnSpc>
                <a:spcPct val="90000"/>
              </a:lnSpc>
            </a:pPr>
            <a:r>
              <a:rPr lang="en-US" sz="2400" dirty="0">
                <a:latin typeface="Segoe Print" panose="02000600000000000000" pitchFamily="2" charset="0"/>
              </a:rPr>
              <a:t>Downstream distance = 10 * 5 = 50 km</a:t>
            </a:r>
          </a:p>
          <a:p>
            <a:pPr>
              <a:lnSpc>
                <a:spcPct val="90000"/>
              </a:lnSpc>
            </a:pPr>
            <a:r>
              <a:rPr lang="en-US" sz="2400" dirty="0">
                <a:latin typeface="Segoe Print" panose="02000600000000000000" pitchFamily="2" charset="0"/>
              </a:rPr>
              <a:t>Difference = 50-30 = 20 km.</a:t>
            </a:r>
          </a:p>
        </p:txBody>
      </p:sp>
    </p:spTree>
    <p:extLst>
      <p:ext uri="{BB962C8B-B14F-4D97-AF65-F5344CB8AC3E}">
        <p14:creationId xmlns:p14="http://schemas.microsoft.com/office/powerpoint/2010/main" val="395668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boat can cover 40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downstream in 4 hours and 6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upstream in 3 hours. Find the time it would take to cover a round-trip journey between two points 20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apart?</a:t>
            </a:r>
          </a:p>
          <a:p>
            <a:pPr>
              <a:lnSpc>
                <a:spcPct val="90000"/>
              </a:lnSpc>
            </a:pPr>
            <a:r>
              <a:rPr lang="en-US" sz="2400" dirty="0">
                <a:solidFill>
                  <a:schemeClr val="bg1"/>
                </a:solidFill>
                <a:latin typeface="Segoe Print" panose="02000600000000000000" pitchFamily="2" charset="0"/>
              </a:rPr>
              <a:t>A. 14 Hours B. 12 Hours C. 15 Hours  D. 10 Hours</a:t>
            </a:r>
            <a:endParaRPr lang="en-IN" sz="2400" dirty="0">
              <a:solidFill>
                <a:schemeClr val="bg1"/>
              </a:solidFill>
              <a:latin typeface="Segoe Print" panose="02000600000000000000" pitchFamily="2" charset="0"/>
            </a:endParaRPr>
          </a:p>
        </p:txBody>
      </p:sp>
      <p:sp>
        <p:nvSpPr>
          <p:cNvPr id="16" name="TextBox 15"/>
          <p:cNvSpPr txBox="1"/>
          <p:nvPr/>
        </p:nvSpPr>
        <p:spPr>
          <a:xfrm>
            <a:off x="102421" y="2348880"/>
            <a:ext cx="11521280" cy="2751522"/>
          </a:xfrm>
          <a:prstGeom prst="rect">
            <a:avLst/>
          </a:prstGeom>
          <a:noFill/>
        </p:spPr>
        <p:txBody>
          <a:bodyPr wrap="square" rtlCol="0">
            <a:spAutoFit/>
          </a:bodyPr>
          <a:lstStyle/>
          <a:p>
            <a:pPr>
              <a:lnSpc>
                <a:spcPct val="90000"/>
              </a:lnSpc>
            </a:pPr>
            <a:r>
              <a:rPr lang="en-US" sz="2400" dirty="0">
                <a:latin typeface="Segoe Print" panose="02000600000000000000" pitchFamily="2" charset="0"/>
              </a:rPr>
              <a:t>DOWNSTREAM SPEED </a:t>
            </a:r>
          </a:p>
          <a:p>
            <a:pPr>
              <a:lnSpc>
                <a:spcPct val="90000"/>
              </a:lnSpc>
            </a:pPr>
            <a:r>
              <a:rPr lang="en-US" sz="2400" dirty="0">
                <a:latin typeface="Segoe Print" panose="02000600000000000000" pitchFamily="2" charset="0"/>
              </a:rPr>
              <a:t>Ds (Sb + </a:t>
            </a:r>
            <a:r>
              <a:rPr lang="en-US" sz="2400" dirty="0" err="1">
                <a:latin typeface="Segoe Print" panose="02000600000000000000" pitchFamily="2" charset="0"/>
              </a:rPr>
              <a:t>Sc</a:t>
            </a:r>
            <a:r>
              <a:rPr lang="en-US" sz="2400" dirty="0">
                <a:latin typeface="Segoe Print" panose="02000600000000000000" pitchFamily="2" charset="0"/>
              </a:rPr>
              <a:t>) = 40/4 = 10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UPSTREAM SPEED </a:t>
            </a:r>
          </a:p>
          <a:p>
            <a:pPr>
              <a:lnSpc>
                <a:spcPct val="90000"/>
              </a:lnSpc>
            </a:pPr>
            <a:r>
              <a:rPr lang="en-US" sz="2400" dirty="0">
                <a:latin typeface="Segoe Print" panose="02000600000000000000" pitchFamily="2" charset="0"/>
              </a:rPr>
              <a:t>Us (Sb - </a:t>
            </a:r>
            <a:r>
              <a:rPr lang="en-US" sz="2400" dirty="0" err="1">
                <a:latin typeface="Segoe Print" panose="02000600000000000000" pitchFamily="2" charset="0"/>
              </a:rPr>
              <a:t>Sc</a:t>
            </a:r>
            <a:r>
              <a:rPr lang="en-US" sz="2400" dirty="0">
                <a:latin typeface="Segoe Print" panose="02000600000000000000" pitchFamily="2" charset="0"/>
              </a:rPr>
              <a:t>) = 6/3 = 2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Round trip means 20 km upstream &amp; 20 km downstream</a:t>
            </a:r>
          </a:p>
          <a:p>
            <a:pPr>
              <a:lnSpc>
                <a:spcPct val="90000"/>
              </a:lnSpc>
            </a:pPr>
            <a:r>
              <a:rPr lang="en-US" sz="2400" dirty="0">
                <a:latin typeface="Segoe Print" panose="02000600000000000000" pitchFamily="2" charset="0"/>
              </a:rPr>
              <a:t>Upstream time = 20/2 = 10 hours</a:t>
            </a:r>
          </a:p>
          <a:p>
            <a:pPr>
              <a:lnSpc>
                <a:spcPct val="90000"/>
              </a:lnSpc>
            </a:pPr>
            <a:r>
              <a:rPr lang="en-US" sz="2400" dirty="0">
                <a:latin typeface="Segoe Print" panose="02000600000000000000" pitchFamily="2" charset="0"/>
              </a:rPr>
              <a:t>Downstream time = 20/10 = 2</a:t>
            </a:r>
          </a:p>
          <a:p>
            <a:pPr>
              <a:lnSpc>
                <a:spcPct val="90000"/>
              </a:lnSpc>
            </a:pPr>
            <a:r>
              <a:rPr lang="en-US" sz="2400" dirty="0">
                <a:latin typeface="Segoe Print" panose="02000600000000000000" pitchFamily="2" charset="0"/>
              </a:rPr>
              <a:t>Total time = 12 hours</a:t>
            </a:r>
          </a:p>
        </p:txBody>
      </p:sp>
    </p:spTree>
    <p:extLst>
      <p:ext uri="{BB962C8B-B14F-4D97-AF65-F5344CB8AC3E}">
        <p14:creationId xmlns:p14="http://schemas.microsoft.com/office/powerpoint/2010/main" val="278582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man can row 15kmph in still water and he finds that it takes him twice as much time to row up than as to row down the same distance in the river. The speed of the current (in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 is</a:t>
            </a:r>
          </a:p>
          <a:p>
            <a:pPr>
              <a:lnSpc>
                <a:spcPct val="90000"/>
              </a:lnSpc>
            </a:pPr>
            <a:r>
              <a:rPr lang="en-US" sz="2400" dirty="0">
                <a:solidFill>
                  <a:schemeClr val="bg1"/>
                </a:solidFill>
                <a:latin typeface="Segoe Print" panose="02000600000000000000" pitchFamily="2" charset="0"/>
              </a:rPr>
              <a:t>A. 6 B. 6.5 C. 4.5 D. 5</a:t>
            </a:r>
            <a:endParaRPr lang="en-IN" sz="2400" dirty="0">
              <a:solidFill>
                <a:schemeClr val="bg1"/>
              </a:solidFill>
              <a:latin typeface="Segoe Print" panose="02000600000000000000" pitchFamily="2" charset="0"/>
            </a:endParaRPr>
          </a:p>
        </p:txBody>
      </p:sp>
      <p:sp>
        <p:nvSpPr>
          <p:cNvPr id="16" name="TextBox 15"/>
          <p:cNvSpPr txBox="1"/>
          <p:nvPr/>
        </p:nvSpPr>
        <p:spPr>
          <a:xfrm>
            <a:off x="102421" y="2348880"/>
            <a:ext cx="11521280" cy="3083921"/>
          </a:xfrm>
          <a:prstGeom prst="rect">
            <a:avLst/>
          </a:prstGeom>
          <a:noFill/>
        </p:spPr>
        <p:txBody>
          <a:bodyPr wrap="square" rtlCol="0">
            <a:spAutoFit/>
          </a:bodyPr>
          <a:lstStyle/>
          <a:p>
            <a:pPr>
              <a:lnSpc>
                <a:spcPct val="90000"/>
              </a:lnSpc>
            </a:pPr>
            <a:r>
              <a:rPr lang="en-US" sz="2400" dirty="0">
                <a:latin typeface="Segoe Print" panose="02000600000000000000" pitchFamily="2" charset="0"/>
              </a:rPr>
              <a:t>Speed of the boat (Sb) = 15 </a:t>
            </a:r>
            <a:r>
              <a:rPr lang="en-US" sz="2400" dirty="0" err="1">
                <a:latin typeface="Segoe Print" panose="02000600000000000000" pitchFamily="2" charset="0"/>
              </a:rPr>
              <a:t>kmph</a:t>
            </a:r>
            <a:r>
              <a:rPr lang="en-US" sz="2400" dirty="0">
                <a:latin typeface="Segoe Print" panose="02000600000000000000" pitchFamily="2" charset="0"/>
              </a:rPr>
              <a:t>,</a:t>
            </a:r>
          </a:p>
          <a:p>
            <a:pPr>
              <a:lnSpc>
                <a:spcPct val="90000"/>
              </a:lnSpc>
            </a:pPr>
            <a:r>
              <a:rPr lang="en-US" sz="2400" dirty="0">
                <a:latin typeface="Segoe Print" panose="02000600000000000000" pitchFamily="2" charset="0"/>
              </a:rPr>
              <a:t>Speed of the current (</a:t>
            </a:r>
            <a:r>
              <a:rPr lang="en-US" sz="2400" dirty="0" err="1">
                <a:latin typeface="Segoe Print" panose="02000600000000000000" pitchFamily="2" charset="0"/>
              </a:rPr>
              <a:t>Sc</a:t>
            </a:r>
            <a:r>
              <a:rPr lang="en-US" sz="2400" dirty="0">
                <a:latin typeface="Segoe Print" panose="02000600000000000000" pitchFamily="2" charset="0"/>
              </a:rPr>
              <a:t>) = x</a:t>
            </a:r>
          </a:p>
          <a:p>
            <a:pPr>
              <a:lnSpc>
                <a:spcPct val="90000"/>
              </a:lnSpc>
            </a:pPr>
            <a:r>
              <a:rPr lang="en-US" sz="2400" dirty="0">
                <a:latin typeface="Segoe Print" panose="02000600000000000000" pitchFamily="2" charset="0"/>
              </a:rPr>
              <a:t>Let the time taken by downstream be t</a:t>
            </a:r>
          </a:p>
          <a:p>
            <a:pPr>
              <a:lnSpc>
                <a:spcPct val="90000"/>
              </a:lnSpc>
            </a:pPr>
            <a:r>
              <a:rPr lang="en-US" sz="2400" dirty="0">
                <a:latin typeface="Segoe Print" panose="02000600000000000000" pitchFamily="2" charset="0"/>
              </a:rPr>
              <a:t>Time taken by upstream be 2t</a:t>
            </a:r>
          </a:p>
          <a:p>
            <a:pPr>
              <a:lnSpc>
                <a:spcPct val="90000"/>
              </a:lnSpc>
            </a:pPr>
            <a:r>
              <a:rPr lang="en-US" sz="2400" dirty="0">
                <a:latin typeface="Segoe Print" panose="02000600000000000000" pitchFamily="2" charset="0"/>
              </a:rPr>
              <a:t>Both case distance is constant</a:t>
            </a:r>
          </a:p>
          <a:p>
            <a:pPr>
              <a:lnSpc>
                <a:spcPct val="90000"/>
              </a:lnSpc>
            </a:pPr>
            <a:r>
              <a:rPr lang="en-US" sz="2400" dirty="0">
                <a:latin typeface="Segoe Print" panose="02000600000000000000" pitchFamily="2" charset="0"/>
              </a:rPr>
              <a:t>(15+x) * t = (15 – x) *2t</a:t>
            </a:r>
          </a:p>
          <a:p>
            <a:pPr>
              <a:lnSpc>
                <a:spcPct val="90000"/>
              </a:lnSpc>
            </a:pPr>
            <a:r>
              <a:rPr lang="en-US" sz="2400" dirty="0">
                <a:latin typeface="Segoe Print" panose="02000600000000000000" pitchFamily="2" charset="0"/>
              </a:rPr>
              <a:t>15 + x = 30 – 2x</a:t>
            </a:r>
          </a:p>
          <a:p>
            <a:pPr>
              <a:lnSpc>
                <a:spcPct val="90000"/>
              </a:lnSpc>
            </a:pPr>
            <a:r>
              <a:rPr lang="en-US" sz="2400" dirty="0">
                <a:latin typeface="Segoe Print" panose="02000600000000000000" pitchFamily="2" charset="0"/>
              </a:rPr>
              <a:t>3x = 15</a:t>
            </a:r>
          </a:p>
          <a:p>
            <a:pPr>
              <a:lnSpc>
                <a:spcPct val="90000"/>
              </a:lnSpc>
            </a:pPr>
            <a:r>
              <a:rPr lang="en-US" sz="2400" dirty="0">
                <a:latin typeface="Segoe Print" panose="02000600000000000000" pitchFamily="2" charset="0"/>
              </a:rPr>
              <a:t>X = 5 </a:t>
            </a:r>
            <a:r>
              <a:rPr lang="en-US" sz="2400" dirty="0" err="1">
                <a:latin typeface="Segoe Print" panose="02000600000000000000" pitchFamily="2" charset="0"/>
              </a:rPr>
              <a:t>kmph</a:t>
            </a:r>
            <a:endParaRPr lang="en-US" sz="2400" dirty="0">
              <a:latin typeface="Segoe Print" panose="02000600000000000000" pitchFamily="2" charset="0"/>
            </a:endParaRPr>
          </a:p>
        </p:txBody>
      </p:sp>
    </p:spTree>
    <p:extLst>
      <p:ext uri="{BB962C8B-B14F-4D97-AF65-F5344CB8AC3E}">
        <p14:creationId xmlns:p14="http://schemas.microsoft.com/office/powerpoint/2010/main" val="419829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 calcmode="lin" valueType="num">
                                      <p:cBhvr additive="base">
                                        <p:cTn id="5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man can swim with the stream at the rate of 3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 and against the stream at the rate of 2 </a:t>
            </a:r>
            <a:r>
              <a:rPr lang="en-US" sz="2400" dirty="0" err="1">
                <a:solidFill>
                  <a:schemeClr val="bg1"/>
                </a:solidFill>
                <a:latin typeface="Segoe Print" panose="02000600000000000000" pitchFamily="2" charset="0"/>
              </a:rPr>
              <a:t>kmph</a:t>
            </a:r>
            <a:r>
              <a:rPr lang="en-US" sz="2400" dirty="0">
                <a:solidFill>
                  <a:schemeClr val="bg1"/>
                </a:solidFill>
                <a:latin typeface="Segoe Print" panose="02000600000000000000" pitchFamily="2" charset="0"/>
              </a:rPr>
              <a:t>. How long will it take him to swim 7 km in still water?</a:t>
            </a:r>
          </a:p>
          <a:p>
            <a:pPr>
              <a:lnSpc>
                <a:spcPct val="90000"/>
              </a:lnSpc>
            </a:pPr>
            <a:r>
              <a:rPr lang="en-US" sz="2400" dirty="0">
                <a:solidFill>
                  <a:schemeClr val="bg1"/>
                </a:solidFill>
                <a:latin typeface="Segoe Print" panose="02000600000000000000" pitchFamily="2" charset="0"/>
              </a:rPr>
              <a:t>A. 3 h B. 2.8 h C. 2.6 h D. 3.2 h</a:t>
            </a:r>
          </a:p>
        </p:txBody>
      </p:sp>
      <p:sp>
        <p:nvSpPr>
          <p:cNvPr id="16" name="TextBox 15"/>
          <p:cNvSpPr txBox="1"/>
          <p:nvPr/>
        </p:nvSpPr>
        <p:spPr>
          <a:xfrm>
            <a:off x="102421" y="2348880"/>
            <a:ext cx="11521280" cy="2751522"/>
          </a:xfrm>
          <a:prstGeom prst="rect">
            <a:avLst/>
          </a:prstGeom>
          <a:noFill/>
        </p:spPr>
        <p:txBody>
          <a:bodyPr wrap="square" rtlCol="0">
            <a:spAutoFit/>
          </a:bodyPr>
          <a:lstStyle/>
          <a:p>
            <a:pPr>
              <a:lnSpc>
                <a:spcPct val="90000"/>
              </a:lnSpc>
            </a:pPr>
            <a:r>
              <a:rPr lang="en-US" sz="2400" dirty="0">
                <a:latin typeface="Segoe Print" panose="02000600000000000000" pitchFamily="2" charset="0"/>
              </a:rPr>
              <a:t>Downstream speed (Ds)= 3 </a:t>
            </a:r>
            <a:r>
              <a:rPr lang="en-US" sz="2400" dirty="0" err="1">
                <a:latin typeface="Segoe Print" panose="02000600000000000000" pitchFamily="2" charset="0"/>
              </a:rPr>
              <a:t>kmph</a:t>
            </a:r>
            <a:r>
              <a:rPr lang="en-US" sz="2400" dirty="0">
                <a:latin typeface="Segoe Print" panose="02000600000000000000" pitchFamily="2" charset="0"/>
              </a:rPr>
              <a:t>,</a:t>
            </a:r>
          </a:p>
          <a:p>
            <a:pPr>
              <a:lnSpc>
                <a:spcPct val="90000"/>
              </a:lnSpc>
            </a:pPr>
            <a:r>
              <a:rPr lang="en-US" sz="2400" dirty="0">
                <a:latin typeface="Segoe Print" panose="02000600000000000000" pitchFamily="2" charset="0"/>
              </a:rPr>
              <a:t>Upstream speed (Us)= 2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Speed of the man (Sb) = 3+2/2 = 2.5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Time taken by man to cover 7 km in still water</a:t>
            </a:r>
          </a:p>
          <a:p>
            <a:pPr>
              <a:lnSpc>
                <a:spcPct val="90000"/>
              </a:lnSpc>
            </a:pPr>
            <a:r>
              <a:rPr lang="en-US" sz="2400" dirty="0">
                <a:latin typeface="Segoe Print" panose="02000600000000000000" pitchFamily="2" charset="0"/>
              </a:rPr>
              <a:t> = 7/2.5</a:t>
            </a:r>
          </a:p>
          <a:p>
            <a:pPr>
              <a:lnSpc>
                <a:spcPct val="90000"/>
              </a:lnSpc>
            </a:pPr>
            <a:r>
              <a:rPr lang="en-US" sz="2400" dirty="0">
                <a:latin typeface="Segoe Print" panose="02000600000000000000" pitchFamily="2" charset="0"/>
              </a:rPr>
              <a:t>= 70/25</a:t>
            </a:r>
          </a:p>
          <a:p>
            <a:pPr>
              <a:lnSpc>
                <a:spcPct val="90000"/>
              </a:lnSpc>
            </a:pPr>
            <a:r>
              <a:rPr lang="en-US" sz="2400" dirty="0">
                <a:latin typeface="Segoe Print" panose="02000600000000000000" pitchFamily="2" charset="0"/>
              </a:rPr>
              <a:t>= 14/5</a:t>
            </a:r>
          </a:p>
          <a:p>
            <a:pPr>
              <a:lnSpc>
                <a:spcPct val="90000"/>
              </a:lnSpc>
            </a:pPr>
            <a:r>
              <a:rPr lang="en-US" sz="2400" dirty="0">
                <a:latin typeface="Segoe Print" panose="02000600000000000000" pitchFamily="2" charset="0"/>
              </a:rPr>
              <a:t>=2.8 h</a:t>
            </a:r>
          </a:p>
        </p:txBody>
      </p:sp>
    </p:spTree>
    <p:extLst>
      <p:ext uri="{BB962C8B-B14F-4D97-AF65-F5344CB8AC3E}">
        <p14:creationId xmlns:p14="http://schemas.microsoft.com/office/powerpoint/2010/main" val="3580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boat covers a distance of 30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downstream in 2 hours while it takes 6 hours to cover the same distance upstream. What is the speed of the boat in </a:t>
            </a:r>
            <a:r>
              <a:rPr lang="en-US" sz="2400" dirty="0" err="1">
                <a:solidFill>
                  <a:schemeClr val="bg1"/>
                </a:solidFill>
                <a:latin typeface="Segoe Print" panose="02000600000000000000" pitchFamily="2" charset="0"/>
              </a:rPr>
              <a:t>kms</a:t>
            </a:r>
            <a:r>
              <a:rPr lang="en-US" sz="2400" dirty="0">
                <a:solidFill>
                  <a:schemeClr val="bg1"/>
                </a:solidFill>
                <a:latin typeface="Segoe Print" panose="02000600000000000000" pitchFamily="2" charset="0"/>
              </a:rPr>
              <a:t> per hour?</a:t>
            </a:r>
          </a:p>
          <a:p>
            <a:pPr>
              <a:lnSpc>
                <a:spcPct val="90000"/>
              </a:lnSpc>
            </a:pPr>
            <a:r>
              <a:rPr lang="en-US" sz="2400" dirty="0">
                <a:solidFill>
                  <a:schemeClr val="bg1"/>
                </a:solidFill>
                <a:latin typeface="Segoe Print" panose="02000600000000000000" pitchFamily="2" charset="0"/>
              </a:rPr>
              <a:t>A. 10 B. 7.5 C. 13 D. 18</a:t>
            </a:r>
          </a:p>
        </p:txBody>
      </p:sp>
      <p:sp>
        <p:nvSpPr>
          <p:cNvPr id="16" name="TextBox 15"/>
          <p:cNvSpPr txBox="1"/>
          <p:nvPr/>
        </p:nvSpPr>
        <p:spPr>
          <a:xfrm>
            <a:off x="102421" y="2348880"/>
            <a:ext cx="11521280" cy="3083921"/>
          </a:xfrm>
          <a:prstGeom prst="rect">
            <a:avLst/>
          </a:prstGeom>
          <a:noFill/>
        </p:spPr>
        <p:txBody>
          <a:bodyPr wrap="square" rtlCol="0">
            <a:spAutoFit/>
          </a:bodyPr>
          <a:lstStyle/>
          <a:p>
            <a:pPr>
              <a:lnSpc>
                <a:spcPct val="90000"/>
              </a:lnSpc>
            </a:pPr>
            <a:r>
              <a:rPr lang="en-US" sz="2400" dirty="0">
                <a:latin typeface="Segoe Print" panose="02000600000000000000" pitchFamily="2" charset="0"/>
              </a:rPr>
              <a:t>Downstream speed (Ds)</a:t>
            </a:r>
          </a:p>
          <a:p>
            <a:pPr>
              <a:lnSpc>
                <a:spcPct val="90000"/>
              </a:lnSpc>
            </a:pPr>
            <a:r>
              <a:rPr lang="en-US" sz="2400" dirty="0">
                <a:latin typeface="Segoe Print" panose="02000600000000000000" pitchFamily="2" charset="0"/>
              </a:rPr>
              <a:t>= 30/2</a:t>
            </a:r>
          </a:p>
          <a:p>
            <a:pPr>
              <a:lnSpc>
                <a:spcPct val="90000"/>
              </a:lnSpc>
            </a:pPr>
            <a:r>
              <a:rPr lang="en-US" sz="2400" dirty="0">
                <a:latin typeface="Segoe Print" panose="02000600000000000000" pitchFamily="2" charset="0"/>
              </a:rPr>
              <a:t> = 15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Upstream speed (Us)</a:t>
            </a:r>
          </a:p>
          <a:p>
            <a:pPr>
              <a:lnSpc>
                <a:spcPct val="90000"/>
              </a:lnSpc>
            </a:pPr>
            <a:r>
              <a:rPr lang="en-US" sz="2400" dirty="0">
                <a:latin typeface="Segoe Print" panose="02000600000000000000" pitchFamily="2" charset="0"/>
              </a:rPr>
              <a:t>= 30/6</a:t>
            </a:r>
          </a:p>
          <a:p>
            <a:pPr>
              <a:lnSpc>
                <a:spcPct val="90000"/>
              </a:lnSpc>
            </a:pPr>
            <a:r>
              <a:rPr lang="en-US" sz="2400" dirty="0">
                <a:latin typeface="Segoe Print" panose="02000600000000000000" pitchFamily="2" charset="0"/>
              </a:rPr>
              <a:t> = 5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Speed of the man (Sb) = 15+5/2 </a:t>
            </a:r>
          </a:p>
          <a:p>
            <a:pPr>
              <a:lnSpc>
                <a:spcPct val="90000"/>
              </a:lnSpc>
            </a:pPr>
            <a:r>
              <a:rPr lang="en-US" sz="2400" dirty="0">
                <a:latin typeface="Segoe Print" panose="02000600000000000000" pitchFamily="2" charset="0"/>
              </a:rPr>
              <a:t>= 20/2 </a:t>
            </a:r>
          </a:p>
          <a:p>
            <a:pPr>
              <a:lnSpc>
                <a:spcPct val="90000"/>
              </a:lnSpc>
            </a:pPr>
            <a:r>
              <a:rPr lang="en-US" sz="2400" dirty="0">
                <a:latin typeface="Segoe Print" panose="02000600000000000000" pitchFamily="2" charset="0"/>
              </a:rPr>
              <a:t>= 10 </a:t>
            </a:r>
            <a:r>
              <a:rPr lang="en-US" sz="2400" dirty="0" err="1">
                <a:latin typeface="Segoe Print" panose="02000600000000000000" pitchFamily="2" charset="0"/>
              </a:rPr>
              <a:t>kmph</a:t>
            </a:r>
            <a:endParaRPr lang="en-US" sz="2400" dirty="0">
              <a:latin typeface="Segoe Print" panose="02000600000000000000" pitchFamily="2" charset="0"/>
            </a:endParaRPr>
          </a:p>
        </p:txBody>
      </p:sp>
    </p:spTree>
    <p:extLst>
      <p:ext uri="{BB962C8B-B14F-4D97-AF65-F5344CB8AC3E}">
        <p14:creationId xmlns:p14="http://schemas.microsoft.com/office/powerpoint/2010/main" val="21750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 calcmode="lin" valueType="num">
                                      <p:cBhvr additive="base">
                                        <p:cTn id="5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4219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boat goes 30 km upstream and 44 km downstream in 10 hours. In 13 hours, it can go 40 km upstream and 55 km </a:t>
            </a:r>
            <a:r>
              <a:rPr lang="en-US" sz="2400" dirty="0" err="1">
                <a:solidFill>
                  <a:schemeClr val="bg1"/>
                </a:solidFill>
                <a:latin typeface="Segoe Print" panose="02000600000000000000" pitchFamily="2" charset="0"/>
              </a:rPr>
              <a:t>downstream.The</a:t>
            </a:r>
            <a:r>
              <a:rPr lang="en-US" sz="2400" dirty="0">
                <a:solidFill>
                  <a:schemeClr val="bg1"/>
                </a:solidFill>
                <a:latin typeface="Segoe Print" panose="02000600000000000000" pitchFamily="2" charset="0"/>
              </a:rPr>
              <a:t> speed of the boat in still water is</a:t>
            </a:r>
          </a:p>
          <a:p>
            <a:pPr>
              <a:lnSpc>
                <a:spcPct val="90000"/>
              </a:lnSpc>
            </a:pPr>
            <a:r>
              <a:rPr lang="en-US" sz="2400" dirty="0">
                <a:solidFill>
                  <a:schemeClr val="bg1"/>
                </a:solidFill>
                <a:latin typeface="Segoe Print" panose="02000600000000000000" pitchFamily="2" charset="0"/>
              </a:rPr>
              <a:t>A. 3 km/hour B. 4 km/hour C. 8 km/hour D. None of the above</a:t>
            </a:r>
          </a:p>
        </p:txBody>
      </p:sp>
      <mc:AlternateContent xmlns:mc="http://schemas.openxmlformats.org/markup-compatibility/2006" xmlns:a14="http://schemas.microsoft.com/office/drawing/2010/main">
        <mc:Choice Requires="a14">
          <p:sp>
            <p:nvSpPr>
              <p:cNvPr id="16" name="TextBox 15"/>
              <p:cNvSpPr txBox="1"/>
              <p:nvPr/>
            </p:nvSpPr>
            <p:spPr>
              <a:xfrm>
                <a:off x="0" y="1703892"/>
                <a:ext cx="11521280" cy="5046381"/>
              </a:xfrm>
              <a:prstGeom prst="rect">
                <a:avLst/>
              </a:prstGeom>
              <a:noFill/>
            </p:spPr>
            <p:txBody>
              <a:bodyPr wrap="square" rtlCol="0">
                <a:spAutoFit/>
              </a:bodyPr>
              <a:lstStyle/>
              <a:p>
                <a:pPr>
                  <a:lnSpc>
                    <a:spcPct val="90000"/>
                  </a:lnSpc>
                </a:pPr>
                <a:r>
                  <a:rPr lang="en-US" sz="2400" b="1" dirty="0">
                    <a:solidFill>
                      <a:srgbClr val="FFFF00"/>
                    </a:solidFill>
                  </a:rPr>
                  <a:t>Let the upstream speed be Us &amp; Downstream speed be Ds</a:t>
                </a:r>
              </a:p>
              <a:p>
                <a:pPr>
                  <a:lnSpc>
                    <a:spcPct val="90000"/>
                  </a:lnSpc>
                </a:pP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𝟑𝟎</m:t>
                        </m:r>
                        <m:r>
                          <a:rPr lang="en-US" sz="2400" b="1" i="1">
                            <a:solidFill>
                              <a:srgbClr val="FFFF00"/>
                            </a:solidFill>
                            <a:latin typeface="Cambria Math" panose="02040503050406030204" pitchFamily="18" charset="0"/>
                          </a:rPr>
                          <m:t> </m:t>
                        </m:r>
                      </m:num>
                      <m:den>
                        <m:r>
                          <a:rPr lang="en-US" sz="2400" b="1" i="1" smtClean="0">
                            <a:solidFill>
                              <a:srgbClr val="FFFF00"/>
                            </a:solidFill>
                            <a:latin typeface="Cambria Math" panose="02040503050406030204" pitchFamily="18" charset="0"/>
                          </a:rPr>
                          <m:t>𝑼𝒔</m:t>
                        </m:r>
                      </m:den>
                    </m:f>
                  </m:oMath>
                </a14:m>
                <a:r>
                  <a:rPr lang="en-US" sz="2400" dirty="0">
                    <a:latin typeface="Segoe Print" panose="02000600000000000000" pitchFamily="2" charset="0"/>
                  </a:rPr>
                  <a:t>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𝟒𝟒</m:t>
                        </m:r>
                        <m:r>
                          <a:rPr lang="en-US" sz="2400" b="1" i="1">
                            <a:solidFill>
                              <a:srgbClr val="FFFF00"/>
                            </a:solidFill>
                            <a:latin typeface="Cambria Math" panose="02040503050406030204" pitchFamily="18" charset="0"/>
                          </a:rPr>
                          <m:t> </m:t>
                        </m:r>
                      </m:num>
                      <m:den>
                        <m:r>
                          <a:rPr lang="en-US" sz="2400" b="1" i="1" smtClean="0">
                            <a:solidFill>
                              <a:srgbClr val="FFFF00"/>
                            </a:solidFill>
                            <a:latin typeface="Cambria Math" panose="02040503050406030204" pitchFamily="18" charset="0"/>
                          </a:rPr>
                          <m:t>𝑫𝒔</m:t>
                        </m:r>
                      </m:den>
                    </m:f>
                  </m:oMath>
                </a14:m>
                <a:r>
                  <a:rPr lang="en-US" sz="2400" dirty="0">
                    <a:latin typeface="Segoe Print" panose="02000600000000000000" pitchFamily="2" charset="0"/>
                  </a:rPr>
                  <a:t> = 10     --------(1)</a:t>
                </a:r>
              </a:p>
              <a:p>
                <a:pPr>
                  <a:lnSpc>
                    <a:spcPct val="90000"/>
                  </a:lnSpc>
                </a:pPr>
                <a:endParaRPr lang="en-US" sz="2400" dirty="0">
                  <a:latin typeface="Segoe Print" panose="02000600000000000000" pitchFamily="2" charset="0"/>
                </a:endParaRPr>
              </a:p>
              <a:p>
                <a:pPr>
                  <a:lnSpc>
                    <a:spcPct val="90000"/>
                  </a:lnSpc>
                </a:pP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𝟒𝟎</m:t>
                        </m:r>
                        <m:r>
                          <a:rPr lang="en-US" sz="2400" b="1" i="1">
                            <a:solidFill>
                              <a:srgbClr val="FFFF00"/>
                            </a:solidFill>
                            <a:latin typeface="Cambria Math" panose="02040503050406030204" pitchFamily="18" charset="0"/>
                          </a:rPr>
                          <m:t> </m:t>
                        </m:r>
                      </m:num>
                      <m:den>
                        <m:r>
                          <a:rPr lang="en-US" sz="2400" b="1" i="1" smtClean="0">
                            <a:solidFill>
                              <a:srgbClr val="FFFF00"/>
                            </a:solidFill>
                            <a:latin typeface="Cambria Math" panose="02040503050406030204" pitchFamily="18" charset="0"/>
                          </a:rPr>
                          <m:t>𝑼𝒔</m:t>
                        </m:r>
                      </m:den>
                    </m:f>
                  </m:oMath>
                </a14:m>
                <a:r>
                  <a:rPr lang="en-US" sz="2400" dirty="0">
                    <a:latin typeface="Segoe Print" panose="02000600000000000000" pitchFamily="2" charset="0"/>
                  </a:rPr>
                  <a:t> + </a:t>
                </a:r>
                <a14:m>
                  <m:oMath xmlns:m="http://schemas.openxmlformats.org/officeDocument/2006/math">
                    <m:f>
                      <m:fPr>
                        <m:ctrlPr>
                          <a:rPr lang="en-US" sz="2400" b="1" i="1">
                            <a:solidFill>
                              <a:srgbClr val="FFFF00"/>
                            </a:solidFill>
                            <a:latin typeface="Cambria Math" panose="02040503050406030204" pitchFamily="18" charset="0"/>
                          </a:rPr>
                        </m:ctrlPr>
                      </m:fPr>
                      <m:num>
                        <m:r>
                          <a:rPr lang="en-US" sz="2400" b="1" i="1" smtClean="0">
                            <a:solidFill>
                              <a:srgbClr val="FFFF00"/>
                            </a:solidFill>
                            <a:latin typeface="Cambria Math" panose="02040503050406030204" pitchFamily="18" charset="0"/>
                          </a:rPr>
                          <m:t>𝟓𝟓</m:t>
                        </m:r>
                        <m:r>
                          <a:rPr lang="en-US" sz="2400" b="1" i="1">
                            <a:solidFill>
                              <a:srgbClr val="FFFF00"/>
                            </a:solidFill>
                            <a:latin typeface="Cambria Math" panose="02040503050406030204" pitchFamily="18" charset="0"/>
                          </a:rPr>
                          <m:t> </m:t>
                        </m:r>
                      </m:num>
                      <m:den>
                        <m:r>
                          <a:rPr lang="en-US" sz="2400" b="1" i="1" smtClean="0">
                            <a:solidFill>
                              <a:srgbClr val="FFFF00"/>
                            </a:solidFill>
                            <a:latin typeface="Cambria Math" panose="02040503050406030204" pitchFamily="18" charset="0"/>
                          </a:rPr>
                          <m:t>𝑫</m:t>
                        </m:r>
                        <m:r>
                          <a:rPr lang="en-US" sz="2400" b="1" i="1">
                            <a:solidFill>
                              <a:srgbClr val="FFFF00"/>
                            </a:solidFill>
                            <a:latin typeface="Cambria Math" panose="02040503050406030204" pitchFamily="18" charset="0"/>
                          </a:rPr>
                          <m:t>𝒔</m:t>
                        </m:r>
                      </m:den>
                    </m:f>
                  </m:oMath>
                </a14:m>
                <a:r>
                  <a:rPr lang="en-US" sz="2400" dirty="0">
                    <a:latin typeface="Segoe Print" panose="02000600000000000000" pitchFamily="2" charset="0"/>
                  </a:rPr>
                  <a:t> = 13     --------(2)</a:t>
                </a:r>
              </a:p>
              <a:p>
                <a:pPr>
                  <a:lnSpc>
                    <a:spcPct val="90000"/>
                  </a:lnSpc>
                </a:pP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Let 1/Us = a , 1/Ds = b</a:t>
                </a:r>
              </a:p>
              <a:p>
                <a:pPr>
                  <a:lnSpc>
                    <a:spcPct val="90000"/>
                  </a:lnSpc>
                </a:pPr>
                <a:r>
                  <a:rPr lang="en-US" sz="2400" dirty="0">
                    <a:latin typeface="Segoe Print" panose="02000600000000000000" pitchFamily="2" charset="0"/>
                  </a:rPr>
                  <a:t>30a + 44b = 10</a:t>
                </a:r>
              </a:p>
              <a:p>
                <a:pPr>
                  <a:lnSpc>
                    <a:spcPct val="90000"/>
                  </a:lnSpc>
                </a:pPr>
                <a:r>
                  <a:rPr lang="en-US" sz="2400" dirty="0">
                    <a:latin typeface="Segoe Print" panose="02000600000000000000" pitchFamily="2" charset="0"/>
                  </a:rPr>
                  <a:t>40a + 55b = 13</a:t>
                </a:r>
              </a:p>
              <a:p>
                <a:pPr>
                  <a:lnSpc>
                    <a:spcPct val="90000"/>
                  </a:lnSpc>
                </a:pPr>
                <a:r>
                  <a:rPr lang="en-US" sz="2400" dirty="0">
                    <a:latin typeface="Segoe Print" panose="02000600000000000000" pitchFamily="2" charset="0"/>
                  </a:rPr>
                  <a:t>120a + 176b = 40</a:t>
                </a:r>
              </a:p>
              <a:p>
                <a:pPr>
                  <a:lnSpc>
                    <a:spcPct val="90000"/>
                  </a:lnSpc>
                </a:pPr>
                <a:r>
                  <a:rPr lang="en-US" sz="2400" dirty="0">
                    <a:latin typeface="Segoe Print" panose="02000600000000000000" pitchFamily="2" charset="0"/>
                  </a:rPr>
                  <a:t>120a + 165b = 39</a:t>
                </a:r>
              </a:p>
              <a:p>
                <a:pPr>
                  <a:lnSpc>
                    <a:spcPct val="90000"/>
                  </a:lnSpc>
                </a:pPr>
                <a:r>
                  <a:rPr lang="en-US" sz="2400" dirty="0">
                    <a:latin typeface="Segoe Print" panose="02000600000000000000" pitchFamily="2" charset="0"/>
                  </a:rPr>
                  <a:t>B = 1/11 or Ds= 11 </a:t>
                </a:r>
                <a:r>
                  <a:rPr lang="en-US" sz="2400" dirty="0" err="1">
                    <a:latin typeface="Segoe Print" panose="02000600000000000000" pitchFamily="2" charset="0"/>
                  </a:rPr>
                  <a:t>kmph</a:t>
                </a:r>
                <a:r>
                  <a:rPr lang="en-US" sz="2400" dirty="0">
                    <a:latin typeface="Segoe Print" panose="02000600000000000000" pitchFamily="2" charset="0"/>
                  </a:rPr>
                  <a:t>, Sub Ds in (1) 30/Us + 44/11 = 10</a:t>
                </a:r>
              </a:p>
              <a:p>
                <a:pPr>
                  <a:lnSpc>
                    <a:spcPct val="90000"/>
                  </a:lnSpc>
                </a:pPr>
                <a:r>
                  <a:rPr lang="en-US" sz="2400" dirty="0">
                    <a:latin typeface="Segoe Print" panose="02000600000000000000" pitchFamily="2" charset="0"/>
                  </a:rPr>
                  <a:t>30 / Us = 6 , Us = 5 </a:t>
                </a:r>
                <a:r>
                  <a:rPr lang="en-US" sz="2400" dirty="0" err="1">
                    <a:latin typeface="Segoe Print" panose="02000600000000000000" pitchFamily="2" charset="0"/>
                  </a:rPr>
                  <a:t>kmph</a:t>
                </a:r>
                <a:endParaRPr lang="en-US" sz="2400" dirty="0">
                  <a:latin typeface="Segoe Print" panose="02000600000000000000" pitchFamily="2" charset="0"/>
                </a:endParaRPr>
              </a:p>
              <a:p>
                <a:pPr>
                  <a:lnSpc>
                    <a:spcPct val="90000"/>
                  </a:lnSpc>
                </a:pPr>
                <a:r>
                  <a:rPr lang="en-US" sz="2400" dirty="0">
                    <a:latin typeface="Segoe Print" panose="02000600000000000000" pitchFamily="2" charset="0"/>
                  </a:rPr>
                  <a:t>Speed of the boat = (Us+ Ds)/2 = 16/2</a:t>
                </a:r>
              </a:p>
              <a:p>
                <a:pPr>
                  <a:lnSpc>
                    <a:spcPct val="90000"/>
                  </a:lnSpc>
                </a:pPr>
                <a:r>
                  <a:rPr lang="en-US" sz="2400" dirty="0">
                    <a:latin typeface="Segoe Print" panose="02000600000000000000" pitchFamily="2" charset="0"/>
                  </a:rPr>
                  <a:t>                           = 8 </a:t>
                </a:r>
                <a:r>
                  <a:rPr lang="en-US" sz="2400" dirty="0" err="1">
                    <a:latin typeface="Segoe Print" panose="02000600000000000000" pitchFamily="2" charset="0"/>
                  </a:rPr>
                  <a:t>kmph</a:t>
                </a:r>
                <a:endParaRPr lang="en-US" sz="2400" dirty="0">
                  <a:latin typeface="Segoe Print" panose="02000600000000000000" pitchFamily="2"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0" y="1703892"/>
                <a:ext cx="11521280" cy="5046381"/>
              </a:xfrm>
              <a:prstGeom prst="rect">
                <a:avLst/>
              </a:prstGeom>
              <a:blipFill>
                <a:blip r:embed="rId2"/>
                <a:stretch>
                  <a:fillRect l="-794" t="-1693" b="-2056"/>
                </a:stretch>
              </a:blipFill>
            </p:spPr>
            <p:txBody>
              <a:bodyPr/>
              <a:lstStyle/>
              <a:p>
                <a:r>
                  <a:rPr lang="en-IN">
                    <a:noFill/>
                  </a:rPr>
                  <a:t> </a:t>
                </a:r>
              </a:p>
            </p:txBody>
          </p:sp>
        </mc:Fallback>
      </mc:AlternateContent>
    </p:spTree>
    <p:extLst>
      <p:ext uri="{BB962C8B-B14F-4D97-AF65-F5344CB8AC3E}">
        <p14:creationId xmlns:p14="http://schemas.microsoft.com/office/powerpoint/2010/main" val="173093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anim calcmode="lin" valueType="num">
                                      <p:cBhvr additive="base">
                                        <p:cTn id="19"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anim calcmode="lin" valueType="num">
                                      <p:cBhvr additive="base">
                                        <p:cTn id="25"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anim calcmode="lin" valueType="num">
                                      <p:cBhvr additive="base">
                                        <p:cTn id="31"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7" end="7"/>
                                            </p:txEl>
                                          </p:spTgt>
                                        </p:tgtEl>
                                        <p:attrNameLst>
                                          <p:attrName>style.visibility</p:attrName>
                                        </p:attrNameLst>
                                      </p:cBhvr>
                                      <p:to>
                                        <p:strVal val="visible"/>
                                      </p:to>
                                    </p:set>
                                    <p:anim calcmode="lin" valueType="num">
                                      <p:cBhvr additive="base">
                                        <p:cTn id="37"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8" end="8"/>
                                            </p:txEl>
                                          </p:spTgt>
                                        </p:tgtEl>
                                        <p:attrNameLst>
                                          <p:attrName>style.visibility</p:attrName>
                                        </p:attrNameLst>
                                      </p:cBhvr>
                                      <p:to>
                                        <p:strVal val="visible"/>
                                      </p:to>
                                    </p:set>
                                    <p:anim calcmode="lin" valueType="num">
                                      <p:cBhvr additive="base">
                                        <p:cTn id="43"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9" end="9"/>
                                            </p:txEl>
                                          </p:spTgt>
                                        </p:tgtEl>
                                        <p:attrNameLst>
                                          <p:attrName>style.visibility</p:attrName>
                                        </p:attrNameLst>
                                      </p:cBhvr>
                                      <p:to>
                                        <p:strVal val="visible"/>
                                      </p:to>
                                    </p:set>
                                    <p:anim calcmode="lin" valueType="num">
                                      <p:cBhvr additive="base">
                                        <p:cTn id="4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10" end="10"/>
                                            </p:txEl>
                                          </p:spTgt>
                                        </p:tgtEl>
                                        <p:attrNameLst>
                                          <p:attrName>style.visibility</p:attrName>
                                        </p:attrNameLst>
                                      </p:cBhvr>
                                      <p:to>
                                        <p:strVal val="visible"/>
                                      </p:to>
                                    </p:set>
                                    <p:anim calcmode="lin" valueType="num">
                                      <p:cBhvr additive="base">
                                        <p:cTn id="55"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11" end="11"/>
                                            </p:txEl>
                                          </p:spTgt>
                                        </p:tgtEl>
                                        <p:attrNameLst>
                                          <p:attrName>style.visibility</p:attrName>
                                        </p:attrNameLst>
                                      </p:cBhvr>
                                      <p:to>
                                        <p:strVal val="visible"/>
                                      </p:to>
                                    </p:set>
                                    <p:anim calcmode="lin" valueType="num">
                                      <p:cBhvr additive="base">
                                        <p:cTn id="61" dur="500" fill="hold"/>
                                        <p:tgtEl>
                                          <p:spTgt spid="1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12" end="12"/>
                                            </p:txEl>
                                          </p:spTgt>
                                        </p:tgtEl>
                                        <p:attrNameLst>
                                          <p:attrName>style.visibility</p:attrName>
                                        </p:attrNameLst>
                                      </p:cBhvr>
                                      <p:to>
                                        <p:strVal val="visible"/>
                                      </p:to>
                                    </p:set>
                                    <p:anim calcmode="lin" valueType="num">
                                      <p:cBhvr additive="base">
                                        <p:cTn id="67" dur="500" fill="hold"/>
                                        <p:tgtEl>
                                          <p:spTgt spid="16">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6">
                                            <p:txEl>
                                              <p:pRg st="13" end="13"/>
                                            </p:txEl>
                                          </p:spTgt>
                                        </p:tgtEl>
                                        <p:attrNameLst>
                                          <p:attrName>style.visibility</p:attrName>
                                        </p:attrNameLst>
                                      </p:cBhvr>
                                      <p:to>
                                        <p:strVal val="visible"/>
                                      </p:to>
                                    </p:set>
                                    <p:anim calcmode="lin" valueType="num">
                                      <p:cBhvr additive="base">
                                        <p:cTn id="73" dur="500" fill="hold"/>
                                        <p:tgtEl>
                                          <p:spTgt spid="16">
                                            <p:txEl>
                                              <p:pRg st="13" end="13"/>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23563"/>
            <a:ext cx="11737304" cy="290335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3200" u="sng" dirty="0">
                <a:solidFill>
                  <a:prstClr val="black"/>
                </a:solidFill>
                <a:latin typeface="Times New Roman" panose="02020603050405020304" pitchFamily="18" charset="0"/>
                <a:cs typeface="Times New Roman" panose="02020603050405020304" pitchFamily="18" charset="0"/>
              </a:rPr>
              <a:t>Topics to know to solve problems based on races:</a:t>
            </a:r>
          </a:p>
          <a:p>
            <a:pPr marL="457200" lvl="0" indent="-457200">
              <a:lnSpc>
                <a:spcPct val="90000"/>
              </a:lnSpc>
              <a:spcBef>
                <a:spcPts val="1000"/>
              </a:spcBef>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Basic Ratio &amp; Proportion Concepts</a:t>
            </a:r>
          </a:p>
          <a:p>
            <a:pPr marL="457200" lvl="0" indent="-457200">
              <a:lnSpc>
                <a:spcPct val="90000"/>
              </a:lnSpc>
              <a:spcBef>
                <a:spcPts val="1000"/>
              </a:spcBef>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Time , speed and distance relation.</a:t>
            </a:r>
          </a:p>
          <a:p>
            <a:pPr lvl="0">
              <a:lnSpc>
                <a:spcPct val="90000"/>
              </a:lnSpc>
              <a:spcBef>
                <a:spcPts val="1000"/>
              </a:spcBef>
            </a:pPr>
            <a:r>
              <a:rPr lang="en-US" sz="2000" dirty="0">
                <a:solidFill>
                  <a:prstClr val="black"/>
                </a:solidFill>
                <a:latin typeface="Times New Roman" panose="02020603050405020304" pitchFamily="18" charset="0"/>
                <a:cs typeface="Times New Roman" panose="02020603050405020304" pitchFamily="18" charset="0"/>
              </a:rPr>
              <a:t>         T ×S = D</a:t>
            </a:r>
          </a:p>
          <a:p>
            <a:pPr marL="457200" lvl="0" indent="-457200">
              <a:lnSpc>
                <a:spcPct val="90000"/>
              </a:lnSpc>
              <a:spcBef>
                <a:spcPts val="1000"/>
              </a:spcBef>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Key terms used in Races.</a:t>
            </a:r>
          </a:p>
          <a:p>
            <a:pPr lvl="0">
              <a:lnSpc>
                <a:spcPct val="90000"/>
              </a:lnSpc>
              <a:spcBef>
                <a:spcPts val="1000"/>
              </a:spcBef>
            </a:pPr>
            <a:r>
              <a:rPr lang="en-US" sz="2000" dirty="0">
                <a:solidFill>
                  <a:prstClr val="black"/>
                </a:solidFill>
                <a:latin typeface="Times New Roman" panose="02020603050405020304" pitchFamily="18" charset="0"/>
                <a:cs typeface="Times New Roman" panose="02020603050405020304" pitchFamily="18" charset="0"/>
              </a:rPr>
              <a:t>         Head Start ( A gives B a start of…),  A beats B by.., Dead heat</a:t>
            </a:r>
            <a:endParaRPr lang="en-IN" sz="2000" dirty="0">
              <a:solidFill>
                <a:prstClr val="black"/>
              </a:solidFill>
              <a:latin typeface="Times New Roman" panose="02020603050405020304" pitchFamily="18" charset="0"/>
              <a:cs typeface="Times New Roman" panose="02020603050405020304" pitchFamily="18" charset="0"/>
            </a:endParaRPr>
          </a:p>
          <a:p>
            <a:pPr>
              <a:lnSpc>
                <a:spcPct val="90000"/>
              </a:lnSpc>
            </a:pPr>
            <a:endParaRPr lang="en-US" sz="2400" dirty="0">
              <a:solidFill>
                <a:schemeClr val="bg1"/>
              </a:solidFill>
              <a:latin typeface="Segoe Print" panose="02000600000000000000" pitchFamily="2" charset="0"/>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1316" b="94737" l="9955" r="89593"/>
                    </a14:imgEffect>
                  </a14:imgLayer>
                </a14:imgProps>
              </a:ext>
              <a:ext uri="{28A0092B-C50C-407E-A947-70E740481C1C}">
                <a14:useLocalDpi xmlns:a14="http://schemas.microsoft.com/office/drawing/2010/main" val="0"/>
              </a:ext>
            </a:extLst>
          </a:blip>
          <a:stretch>
            <a:fillRect/>
          </a:stretch>
        </p:blipFill>
        <p:spPr>
          <a:xfrm>
            <a:off x="-696380" y="3126922"/>
            <a:ext cx="2105025" cy="21717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4949" y="4581128"/>
            <a:ext cx="1795835" cy="1972062"/>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0" b="100000" l="9778" r="100000"/>
                    </a14:imgEffect>
                  </a14:imgLayer>
                </a14:imgProps>
              </a:ext>
              <a:ext uri="{28A0092B-C50C-407E-A947-70E740481C1C}">
                <a14:useLocalDpi xmlns:a14="http://schemas.microsoft.com/office/drawing/2010/main" val="0"/>
              </a:ext>
            </a:extLst>
          </a:blip>
          <a:stretch>
            <a:fillRect/>
          </a:stretch>
        </p:blipFill>
        <p:spPr>
          <a:xfrm>
            <a:off x="-1465321" y="4958718"/>
            <a:ext cx="2143125" cy="2143125"/>
          </a:xfrm>
          <a:prstGeom prst="rect">
            <a:avLst/>
          </a:prstGeom>
        </p:spPr>
      </p:pic>
    </p:spTree>
    <p:extLst>
      <p:ext uri="{BB962C8B-B14F-4D97-AF65-F5344CB8AC3E}">
        <p14:creationId xmlns:p14="http://schemas.microsoft.com/office/powerpoint/2010/main" val="400262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182 -0.00393 L 0.83525 -0.03032 " pathEditMode="relative" rAng="0" ptsTypes="AA">
                                      <p:cBhvr>
                                        <p:cTn id="6" dur="2000" fill="hold"/>
                                        <p:tgtEl>
                                          <p:spTgt spid="2"/>
                                        </p:tgtEl>
                                        <p:attrNameLst>
                                          <p:attrName>ppt_x</p:attrName>
                                          <p:attrName>ppt_y</p:attrName>
                                        </p:attrNameLst>
                                      </p:cBhvr>
                                      <p:rCtr x="41847" y="-1319"/>
                                    </p:animMotion>
                                  </p:childTnLst>
                                </p:cTn>
                              </p:par>
                              <p:par>
                                <p:cTn id="7" presetID="42" presetClass="path" presetSubtype="0" accel="50000" decel="50000" fill="hold" nodeType="withEffect">
                                  <p:stCondLst>
                                    <p:cond delay="0"/>
                                  </p:stCondLst>
                                  <p:childTnLst>
                                    <p:animMotion origin="layout" path="M -2.20109E-6 4.44444E-6 L 0.68351 -0.05973 " pathEditMode="relative" rAng="0" ptsTypes="AA">
                                      <p:cBhvr>
                                        <p:cTn id="8" dur="1400" fill="hold"/>
                                        <p:tgtEl>
                                          <p:spTgt spid="4"/>
                                        </p:tgtEl>
                                        <p:attrNameLst>
                                          <p:attrName>ppt_x</p:attrName>
                                          <p:attrName>ppt_y</p:attrName>
                                        </p:attrNameLst>
                                      </p:cBhvr>
                                      <p:rCtr x="34176" y="-2986"/>
                                    </p:animMotion>
                                  </p:childTnLst>
                                </p:cTn>
                              </p:par>
                              <p:par>
                                <p:cTn id="9" presetID="42" presetClass="path" presetSubtype="0" accel="50000" decel="50000" fill="hold" nodeType="withEffect">
                                  <p:stCondLst>
                                    <p:cond delay="0"/>
                                  </p:stCondLst>
                                  <p:childTnLst>
                                    <p:animMotion origin="layout" path="M 7.81454E-8 1.85185E-6 L 0.67999 -0.02246 " pathEditMode="relative" rAng="0" ptsTypes="AA">
                                      <p:cBhvr>
                                        <p:cTn id="10" dur="2100" fill="hold"/>
                                        <p:tgtEl>
                                          <p:spTgt spid="5"/>
                                        </p:tgtEl>
                                        <p:attrNameLst>
                                          <p:attrName>ppt_x</p:attrName>
                                          <p:attrName>ppt_y</p:attrName>
                                        </p:attrNameLst>
                                      </p:cBhvr>
                                      <p:rCtr x="33993"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9756" y="223563"/>
            <a:ext cx="11737304" cy="13839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b="1" dirty="0">
                <a:solidFill>
                  <a:prstClr val="black"/>
                </a:solidFill>
                <a:latin typeface="Times New Roman" panose="02020603050405020304" pitchFamily="18" charset="0"/>
                <a:cs typeface="Times New Roman" panose="02020603050405020304" pitchFamily="18" charset="0"/>
              </a:rPr>
              <a:t>Head-Start / A gives B start of x meters:</a:t>
            </a:r>
          </a:p>
          <a:p>
            <a:pPr lvl="0">
              <a:lnSpc>
                <a:spcPct val="90000"/>
              </a:lnSpc>
              <a:spcBef>
                <a:spcPts val="1000"/>
              </a:spcBef>
            </a:pPr>
            <a:r>
              <a:rPr lang="en-US" sz="2800" dirty="0">
                <a:solidFill>
                  <a:prstClr val="black"/>
                </a:solidFill>
                <a:latin typeface="Times New Roman" panose="02020603050405020304" pitchFamily="18" charset="0"/>
                <a:cs typeface="Times New Roman" panose="02020603050405020304" pitchFamily="18" charset="0"/>
              </a:rPr>
              <a:t>When a racer gets a start x meters ahead of the starting point it’s called head-start of x meters. Here A gives B a head-start of x meters.</a:t>
            </a:r>
            <a:endParaRPr lang="en-US" sz="2400" dirty="0">
              <a:solidFill>
                <a:schemeClr val="bg1"/>
              </a:solidFill>
              <a:latin typeface="Segoe Print" panose="02000600000000000000" pitchFamily="2" charset="0"/>
            </a:endParaRPr>
          </a:p>
        </p:txBody>
      </p:sp>
      <p:sp>
        <p:nvSpPr>
          <p:cNvPr id="7" name="TextBox 6"/>
          <p:cNvSpPr txBox="1"/>
          <p:nvPr/>
        </p:nvSpPr>
        <p:spPr>
          <a:xfrm>
            <a:off x="223102" y="5157192"/>
            <a:ext cx="11737304" cy="99617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dirty="0">
                <a:solidFill>
                  <a:prstClr val="black"/>
                </a:solidFill>
                <a:latin typeface="Calibri" panose="020F0502020204030204"/>
              </a:rPr>
              <a:t>For example: In a 100m race A gives B a head start of 20 meters means</a:t>
            </a:r>
          </a:p>
          <a:p>
            <a:pPr lvl="0">
              <a:lnSpc>
                <a:spcPct val="90000"/>
              </a:lnSpc>
              <a:spcBef>
                <a:spcPts val="1000"/>
              </a:spcBef>
            </a:pPr>
            <a:r>
              <a:rPr lang="en-US" sz="2800" dirty="0">
                <a:solidFill>
                  <a:prstClr val="black"/>
                </a:solidFill>
                <a:latin typeface="Calibri" panose="020F0502020204030204"/>
              </a:rPr>
              <a:t>When A covers 100m at the same time B will cover 80 meters. </a:t>
            </a:r>
          </a:p>
        </p:txBody>
      </p:sp>
      <p:sp>
        <p:nvSpPr>
          <p:cNvPr id="9" name="Rectangle 8"/>
          <p:cNvSpPr/>
          <p:nvPr/>
        </p:nvSpPr>
        <p:spPr>
          <a:xfrm>
            <a:off x="799835" y="2396571"/>
            <a:ext cx="11593288" cy="18722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316" b="94737" l="9955" r="89593"/>
                    </a14:imgEffect>
                  </a14:imgLayer>
                </a14:imgProps>
              </a:ext>
              <a:ext uri="{28A0092B-C50C-407E-A947-70E740481C1C}">
                <a14:useLocalDpi xmlns:a14="http://schemas.microsoft.com/office/drawing/2010/main" val="0"/>
              </a:ext>
            </a:extLst>
          </a:blip>
          <a:stretch>
            <a:fillRect/>
          </a:stretch>
        </p:blipFill>
        <p:spPr>
          <a:xfrm>
            <a:off x="-829411" y="1926160"/>
            <a:ext cx="2105025" cy="2171700"/>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422004" y="3085756"/>
            <a:ext cx="1795835" cy="1972062"/>
          </a:xfrm>
          <a:prstGeom prst="rect">
            <a:avLst/>
          </a:prstGeom>
        </p:spPr>
      </p:pic>
    </p:spTree>
    <p:extLst>
      <p:ext uri="{BB962C8B-B14F-4D97-AF65-F5344CB8AC3E}">
        <p14:creationId xmlns:p14="http://schemas.microsoft.com/office/powerpoint/2010/main" val="56898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0182 -0.00393 L 0.83525 -0.03032 " pathEditMode="relative" rAng="0" ptsTypes="AA">
                                      <p:cBhvr>
                                        <p:cTn id="19" dur="6000" fill="hold"/>
                                        <p:tgtEl>
                                          <p:spTgt spid="10"/>
                                        </p:tgtEl>
                                        <p:attrNameLst>
                                          <p:attrName>ppt_x</p:attrName>
                                          <p:attrName>ppt_y</p:attrName>
                                        </p:attrNameLst>
                                      </p:cBhvr>
                                      <p:rCtr x="41847" y="-1319"/>
                                    </p:animMotion>
                                  </p:childTnLst>
                                </p:cTn>
                              </p:par>
                              <p:par>
                                <p:cTn id="20" presetID="42" presetClass="path" presetSubtype="0" accel="50000" decel="50000" fill="hold" nodeType="withEffect">
                                  <p:stCondLst>
                                    <p:cond delay="0"/>
                                  </p:stCondLst>
                                  <p:childTnLst>
                                    <p:animMotion origin="layout" path="M 0.08049 -0.025 L 0.764 -0.08472 " pathEditMode="relative" rAng="0" ptsTypes="AA">
                                      <p:cBhvr>
                                        <p:cTn id="21" dur="6000" fill="hold"/>
                                        <p:tgtEl>
                                          <p:spTgt spid="11"/>
                                        </p:tgtEl>
                                        <p:attrNameLst>
                                          <p:attrName>ppt_x</p:attrName>
                                          <p:attrName>ppt_y</p:attrName>
                                        </p:attrNameLst>
                                      </p:cBhvr>
                                      <p:rCtr x="34176"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9756" y="223563"/>
            <a:ext cx="11737304" cy="13839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b="1" dirty="0">
                <a:solidFill>
                  <a:prstClr val="black"/>
                </a:solidFill>
                <a:latin typeface="Times New Roman" panose="02020603050405020304" pitchFamily="18" charset="0"/>
                <a:cs typeface="Times New Roman" panose="02020603050405020304" pitchFamily="18" charset="0"/>
              </a:rPr>
              <a:t>A beats B by x meters</a:t>
            </a:r>
          </a:p>
          <a:p>
            <a:pPr lvl="0">
              <a:lnSpc>
                <a:spcPct val="90000"/>
              </a:lnSpc>
              <a:spcBef>
                <a:spcPts val="1000"/>
              </a:spcBef>
            </a:pPr>
            <a:r>
              <a:rPr lang="en-US" sz="2800" b="1" dirty="0">
                <a:solidFill>
                  <a:prstClr val="black"/>
                </a:solidFill>
                <a:latin typeface="Times New Roman" panose="02020603050405020304" pitchFamily="18" charset="0"/>
                <a:cs typeface="Times New Roman" panose="02020603050405020304" pitchFamily="18" charset="0"/>
              </a:rPr>
              <a:t>When A reaches the winning point before B and is x meters away from B. Then A beats B by x meters. </a:t>
            </a:r>
            <a:endParaRPr lang="en-US" sz="2400" dirty="0">
              <a:solidFill>
                <a:schemeClr val="bg1"/>
              </a:solidFill>
              <a:latin typeface="Segoe Print" panose="02000600000000000000" pitchFamily="2" charset="0"/>
            </a:endParaRPr>
          </a:p>
        </p:txBody>
      </p:sp>
      <p:sp>
        <p:nvSpPr>
          <p:cNvPr id="7" name="TextBox 6"/>
          <p:cNvSpPr txBox="1"/>
          <p:nvPr/>
        </p:nvSpPr>
        <p:spPr>
          <a:xfrm>
            <a:off x="223102" y="5157192"/>
            <a:ext cx="11737304" cy="99617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dirty="0">
                <a:solidFill>
                  <a:prstClr val="black"/>
                </a:solidFill>
                <a:latin typeface="Calibri" panose="020F0502020204030204"/>
              </a:rPr>
              <a:t>Example: In a 100m race A beats B by 20 meters means</a:t>
            </a:r>
          </a:p>
          <a:p>
            <a:pPr lvl="0">
              <a:lnSpc>
                <a:spcPct val="90000"/>
              </a:lnSpc>
              <a:spcBef>
                <a:spcPts val="1000"/>
              </a:spcBef>
            </a:pPr>
            <a:r>
              <a:rPr lang="en-US" sz="2800" dirty="0">
                <a:solidFill>
                  <a:prstClr val="black"/>
                </a:solidFill>
                <a:latin typeface="Calibri" panose="020F0502020204030204"/>
              </a:rPr>
              <a:t>When A covers 100m at the same time B will cover 80 meters. </a:t>
            </a:r>
          </a:p>
        </p:txBody>
      </p:sp>
      <p:sp>
        <p:nvSpPr>
          <p:cNvPr id="9" name="Rectangle 8"/>
          <p:cNvSpPr/>
          <p:nvPr/>
        </p:nvSpPr>
        <p:spPr>
          <a:xfrm>
            <a:off x="799835" y="2396571"/>
            <a:ext cx="11593288" cy="18722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316" b="94737" l="9955" r="89593"/>
                    </a14:imgEffect>
                  </a14:imgLayer>
                </a14:imgProps>
              </a:ext>
              <a:ext uri="{28A0092B-C50C-407E-A947-70E740481C1C}">
                <a14:useLocalDpi xmlns:a14="http://schemas.microsoft.com/office/drawing/2010/main" val="0"/>
              </a:ext>
            </a:extLst>
          </a:blip>
          <a:stretch>
            <a:fillRect/>
          </a:stretch>
        </p:blipFill>
        <p:spPr>
          <a:xfrm>
            <a:off x="-829411" y="1942591"/>
            <a:ext cx="2105025" cy="2171700"/>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543608" y="3128260"/>
            <a:ext cx="1795835" cy="1972062"/>
          </a:xfrm>
          <a:prstGeom prst="rect">
            <a:avLst/>
          </a:prstGeom>
        </p:spPr>
      </p:pic>
    </p:spTree>
    <p:extLst>
      <p:ext uri="{BB962C8B-B14F-4D97-AF65-F5344CB8AC3E}">
        <p14:creationId xmlns:p14="http://schemas.microsoft.com/office/powerpoint/2010/main" val="206048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7997 -0.01829 L 0.96015 -0.01528 " pathEditMode="relative" rAng="0" ptsTypes="AA">
                                      <p:cBhvr>
                                        <p:cTn id="19" dur="6000" fill="hold"/>
                                        <p:tgtEl>
                                          <p:spTgt spid="10"/>
                                        </p:tgtEl>
                                        <p:attrNameLst>
                                          <p:attrName>ppt_x</p:attrName>
                                          <p:attrName>ppt_y</p:attrName>
                                        </p:attrNameLst>
                                      </p:cBhvr>
                                      <p:rCtr x="44009" y="139"/>
                                    </p:animMotion>
                                  </p:childTnLst>
                                </p:cTn>
                              </p:par>
                              <p:par>
                                <p:cTn id="20" presetID="42" presetClass="path" presetSubtype="0" accel="50000" decel="50000" fill="hold" nodeType="withEffect">
                                  <p:stCondLst>
                                    <p:cond delay="0"/>
                                  </p:stCondLst>
                                  <p:childTnLst>
                                    <p:animMotion origin="layout" path="M 0.08049 -0.025 L 0.764 -0.08472 " pathEditMode="relative" rAng="0" ptsTypes="AA">
                                      <p:cBhvr>
                                        <p:cTn id="21" dur="6000" fill="hold"/>
                                        <p:tgtEl>
                                          <p:spTgt spid="11"/>
                                        </p:tgtEl>
                                        <p:attrNameLst>
                                          <p:attrName>ppt_x</p:attrName>
                                          <p:attrName>ppt_y</p:attrName>
                                        </p:attrNameLst>
                                      </p:cBhvr>
                                      <p:rCtr x="34176" y="-29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9756" y="223563"/>
            <a:ext cx="11737304" cy="13839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b="1" dirty="0">
                <a:solidFill>
                  <a:prstClr val="black"/>
                </a:solidFill>
                <a:latin typeface="Times New Roman" panose="02020603050405020304" pitchFamily="18" charset="0"/>
                <a:cs typeface="Times New Roman" panose="02020603050405020304" pitchFamily="18" charset="0"/>
              </a:rPr>
              <a:t>Head-Start / A gives B start of t seconds:</a:t>
            </a:r>
          </a:p>
          <a:p>
            <a:pPr lvl="0">
              <a:lnSpc>
                <a:spcPct val="90000"/>
              </a:lnSpc>
              <a:spcBef>
                <a:spcPts val="1000"/>
              </a:spcBef>
            </a:pPr>
            <a:r>
              <a:rPr lang="en-US" sz="2800" dirty="0">
                <a:solidFill>
                  <a:prstClr val="black"/>
                </a:solidFill>
                <a:latin typeface="Calibri" panose="020F0502020204030204"/>
              </a:rPr>
              <a:t>When a contestant gets a start by t seconds earlier than other ones, it’s called head-start of t seconds. Here A gives B a head-start of t seconds.</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23102" y="5157192"/>
            <a:ext cx="11737304" cy="13839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dirty="0">
                <a:solidFill>
                  <a:prstClr val="black"/>
                </a:solidFill>
                <a:latin typeface="Calibri" panose="020F0502020204030204"/>
              </a:rPr>
              <a:t>Example: In a 100m race A gives B a head start of 5 seconds means</a:t>
            </a:r>
          </a:p>
          <a:p>
            <a:pPr lvl="0">
              <a:lnSpc>
                <a:spcPct val="90000"/>
              </a:lnSpc>
              <a:spcBef>
                <a:spcPts val="1000"/>
              </a:spcBef>
            </a:pPr>
            <a:r>
              <a:rPr lang="en-US" sz="2800" dirty="0">
                <a:solidFill>
                  <a:prstClr val="black"/>
                </a:solidFill>
                <a:latin typeface="Calibri" panose="020F0502020204030204"/>
              </a:rPr>
              <a:t>When A covers 100 meters in ‘t’ seconds B covers the same distance in ‘t+5’ seconds. </a:t>
            </a:r>
          </a:p>
        </p:txBody>
      </p:sp>
      <p:sp>
        <p:nvSpPr>
          <p:cNvPr id="9" name="Rectangle 8"/>
          <p:cNvSpPr/>
          <p:nvPr/>
        </p:nvSpPr>
        <p:spPr>
          <a:xfrm>
            <a:off x="799835" y="2396571"/>
            <a:ext cx="11593288" cy="18722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316" b="94737" l="9955" r="89593"/>
                    </a14:imgEffect>
                  </a14:imgLayer>
                </a14:imgProps>
              </a:ext>
              <a:ext uri="{28A0092B-C50C-407E-A947-70E740481C1C}">
                <a14:useLocalDpi xmlns:a14="http://schemas.microsoft.com/office/drawing/2010/main" val="0"/>
              </a:ext>
            </a:extLst>
          </a:blip>
          <a:stretch>
            <a:fillRect/>
          </a:stretch>
        </p:blipFill>
        <p:spPr>
          <a:xfrm>
            <a:off x="-829411" y="1942591"/>
            <a:ext cx="2105025" cy="2171700"/>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543608" y="3128260"/>
            <a:ext cx="1795835" cy="1972062"/>
          </a:xfrm>
          <a:prstGeom prst="rect">
            <a:avLst/>
          </a:prstGeom>
        </p:spPr>
      </p:pic>
    </p:spTree>
    <p:extLst>
      <p:ext uri="{BB962C8B-B14F-4D97-AF65-F5344CB8AC3E}">
        <p14:creationId xmlns:p14="http://schemas.microsoft.com/office/powerpoint/2010/main" val="297695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7997 -0.01829 L 0.96015 -0.01528 " pathEditMode="relative" rAng="0" ptsTypes="AA">
                                      <p:cBhvr>
                                        <p:cTn id="19" dur="6000" fill="hold"/>
                                        <p:tgtEl>
                                          <p:spTgt spid="10"/>
                                        </p:tgtEl>
                                        <p:attrNameLst>
                                          <p:attrName>ppt_x</p:attrName>
                                          <p:attrName>ppt_y</p:attrName>
                                        </p:attrNameLst>
                                      </p:cBhvr>
                                      <p:rCtr x="44009" y="139"/>
                                    </p:animMotion>
                                  </p:childTnLst>
                                </p:cTn>
                              </p:par>
                              <p:par>
                                <p:cTn id="20" presetID="42" presetClass="path" presetSubtype="0" accel="50000" decel="50000" fill="hold" nodeType="withEffect">
                                  <p:stCondLst>
                                    <p:cond delay="2000"/>
                                  </p:stCondLst>
                                  <p:childTnLst>
                                    <p:animMotion origin="layout" path="M 0.08049 -0.025 L 1.03139 -0.04745 " pathEditMode="relative" rAng="0" ptsTypes="AA">
                                      <p:cBhvr>
                                        <p:cTn id="21" dur="6000" fill="hold"/>
                                        <p:tgtEl>
                                          <p:spTgt spid="11"/>
                                        </p:tgtEl>
                                        <p:attrNameLst>
                                          <p:attrName>ppt_x</p:attrName>
                                          <p:attrName>ppt_y</p:attrName>
                                        </p:attrNameLst>
                                      </p:cBhvr>
                                      <p:rCtr x="47538"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82044" y="3501008"/>
            <a:ext cx="4788022" cy="57606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ln>
            <a:solidFill>
              <a:schemeClr val="accent3"/>
            </a:solidFill>
          </a:ln>
        </p:spPr>
        <p:txBody>
          <a:bodyPr>
            <a:normAutofit/>
          </a:bodyPr>
          <a:lstStyle/>
          <a:p>
            <a:r>
              <a:rPr lang="en-US" sz="5400" dirty="0">
                <a:solidFill>
                  <a:schemeClr val="accent2">
                    <a:lumMod val="75000"/>
                  </a:schemeClr>
                </a:solidFill>
                <a:latin typeface="Segoe Print" panose="02000600000000000000" pitchFamily="2" charset="0"/>
              </a:rPr>
              <a:t>Major unit conversions</a:t>
            </a:r>
          </a:p>
        </p:txBody>
      </p:sp>
      <p:sp>
        <p:nvSpPr>
          <p:cNvPr id="3" name="Content Placeholder 2"/>
          <p:cNvSpPr>
            <a:spLocks noGrp="1"/>
          </p:cNvSpPr>
          <p:nvPr>
            <p:ph idx="1"/>
          </p:nvPr>
        </p:nvSpPr>
        <p:spPr>
          <a:xfrm>
            <a:off x="1522412" y="1943472"/>
            <a:ext cx="9144000" cy="4267200"/>
          </a:xfrm>
        </p:spPr>
        <p:txBody>
          <a:bodyPr/>
          <a:lstStyle/>
          <a:p>
            <a:pPr marL="0" indent="0">
              <a:buNone/>
            </a:pPr>
            <a:r>
              <a:rPr lang="en-US" b="1" dirty="0">
                <a:solidFill>
                  <a:schemeClr val="accent1">
                    <a:lumMod val="40000"/>
                    <a:lumOff val="60000"/>
                  </a:schemeClr>
                </a:solidFill>
                <a:latin typeface="Segoe Print" panose="02000600000000000000" pitchFamily="2" charset="0"/>
              </a:rPr>
              <a:t>Speed (S):</a:t>
            </a:r>
          </a:p>
          <a:p>
            <a:pPr marL="0" indent="0">
              <a:buNone/>
            </a:pPr>
            <a:r>
              <a:rPr lang="en-US" b="1" dirty="0">
                <a:solidFill>
                  <a:schemeClr val="accent1">
                    <a:lumMod val="40000"/>
                    <a:lumOff val="60000"/>
                  </a:schemeClr>
                </a:solidFill>
                <a:latin typeface="Segoe Print" panose="02000600000000000000" pitchFamily="2" charset="0"/>
              </a:rPr>
              <a:t>Kmph &amp; m/seconds</a:t>
            </a:r>
          </a:p>
          <a:p>
            <a:pPr marL="0" indent="0">
              <a:buNone/>
            </a:pPr>
            <a:r>
              <a:rPr lang="en-US" b="1" dirty="0">
                <a:solidFill>
                  <a:schemeClr val="accent1">
                    <a:lumMod val="40000"/>
                    <a:lumOff val="60000"/>
                  </a:schemeClr>
                </a:solidFill>
                <a:latin typeface="Segoe Print" panose="02000600000000000000" pitchFamily="2" charset="0"/>
              </a:rPr>
              <a:t>To convert kmph to m/seconds (m/sec)</a:t>
            </a:r>
          </a:p>
          <a:p>
            <a:pPr marL="0" indent="0">
              <a:buNone/>
            </a:pPr>
            <a:r>
              <a:rPr lang="en-US" b="1" dirty="0">
                <a:solidFill>
                  <a:srgbClr val="FFFF00"/>
                </a:solidFill>
                <a:latin typeface="Segoe Print" panose="02000600000000000000" pitchFamily="2" charset="0"/>
              </a:rPr>
              <a:t>           X km/</a:t>
            </a:r>
            <a:r>
              <a:rPr lang="en-US" b="1" dirty="0" err="1">
                <a:solidFill>
                  <a:srgbClr val="FFFF00"/>
                </a:solidFill>
                <a:latin typeface="Segoe Print" panose="02000600000000000000" pitchFamily="2" charset="0"/>
              </a:rPr>
              <a:t>hr</a:t>
            </a:r>
            <a:r>
              <a:rPr lang="en-US" b="1" dirty="0">
                <a:solidFill>
                  <a:srgbClr val="FFFF00"/>
                </a:solidFill>
                <a:latin typeface="Segoe Print" panose="02000600000000000000" pitchFamily="2" charset="0"/>
              </a:rPr>
              <a:t> = x * (5/18) m/sec</a:t>
            </a:r>
          </a:p>
          <a:p>
            <a:pPr marL="0" indent="0">
              <a:buNone/>
            </a:pPr>
            <a:r>
              <a:rPr lang="en-US" b="1" dirty="0">
                <a:solidFill>
                  <a:schemeClr val="accent1">
                    <a:lumMod val="40000"/>
                    <a:lumOff val="60000"/>
                  </a:schemeClr>
                </a:solidFill>
                <a:latin typeface="Segoe Print" panose="02000600000000000000" pitchFamily="2" charset="0"/>
              </a:rPr>
              <a:t>To convert </a:t>
            </a:r>
            <a:r>
              <a:rPr lang="en-US" b="1" u="sng" dirty="0">
                <a:solidFill>
                  <a:schemeClr val="accent1">
                    <a:lumMod val="40000"/>
                    <a:lumOff val="60000"/>
                  </a:schemeClr>
                </a:solidFill>
                <a:latin typeface="Segoe Print" panose="02000600000000000000" pitchFamily="2" charset="0"/>
              </a:rPr>
              <a:t>m/sec</a:t>
            </a:r>
            <a:r>
              <a:rPr lang="en-US" b="1" dirty="0">
                <a:solidFill>
                  <a:schemeClr val="accent1">
                    <a:lumMod val="40000"/>
                    <a:lumOff val="60000"/>
                  </a:schemeClr>
                </a:solidFill>
                <a:latin typeface="Segoe Print" panose="02000600000000000000" pitchFamily="2" charset="0"/>
              </a:rPr>
              <a:t> to  </a:t>
            </a:r>
            <a:r>
              <a:rPr lang="en-US" b="1" u="sng" dirty="0">
                <a:solidFill>
                  <a:schemeClr val="accent1">
                    <a:lumMod val="40000"/>
                    <a:lumOff val="60000"/>
                  </a:schemeClr>
                </a:solidFill>
                <a:latin typeface="Segoe Print" panose="02000600000000000000" pitchFamily="2" charset="0"/>
              </a:rPr>
              <a:t>kmph</a:t>
            </a:r>
          </a:p>
          <a:p>
            <a:pPr marL="0" indent="0">
              <a:buNone/>
            </a:pPr>
            <a:endParaRPr lang="en-US" b="1" dirty="0">
              <a:solidFill>
                <a:srgbClr val="FFFF00"/>
              </a:solidFill>
              <a:latin typeface="Segoe Print" panose="02000600000000000000" pitchFamily="2" charset="0"/>
            </a:endParaRPr>
          </a:p>
        </p:txBody>
      </p:sp>
      <p:sp>
        <p:nvSpPr>
          <p:cNvPr id="5" name="Rectangle 4"/>
          <p:cNvSpPr/>
          <p:nvPr/>
        </p:nvSpPr>
        <p:spPr>
          <a:xfrm>
            <a:off x="2782044" y="4653136"/>
            <a:ext cx="5400600" cy="504056"/>
          </a:xfrm>
          <a:prstGeom prst="rect">
            <a:avLst/>
          </a:prstGeom>
          <a:solidFill>
            <a:schemeClr val="bg1">
              <a:lumMod val="75000"/>
              <a:lumOff val="2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FFFF00"/>
                </a:solidFill>
                <a:latin typeface="Segoe Print" panose="02000600000000000000" pitchFamily="2" charset="0"/>
              </a:rPr>
              <a:t>X m/sec = x * (18/5) kmph</a:t>
            </a:r>
          </a:p>
        </p:txBody>
      </p:sp>
    </p:spTree>
    <p:extLst>
      <p:ext uri="{BB962C8B-B14F-4D97-AF65-F5344CB8AC3E}">
        <p14:creationId xmlns:p14="http://schemas.microsoft.com/office/powerpoint/2010/main" val="16991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50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5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 calcmode="lin" valueType="num">
                                      <p:cBhvr additive="base">
                                        <p:cTn id="3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9756" y="223563"/>
            <a:ext cx="11737304" cy="138396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b="1" dirty="0">
                <a:solidFill>
                  <a:prstClr val="black"/>
                </a:solidFill>
                <a:latin typeface="Calibri" panose="020F0502020204030204"/>
              </a:rPr>
              <a:t>A beats B by t seconds</a:t>
            </a:r>
            <a:r>
              <a:rPr lang="en-US" sz="2800" b="1" dirty="0">
                <a:solidFill>
                  <a:prstClr val="black"/>
                </a:solidFill>
                <a:latin typeface="Times New Roman" panose="02020603050405020304" pitchFamily="18" charset="0"/>
                <a:cs typeface="Times New Roman" panose="02020603050405020304" pitchFamily="18" charset="0"/>
              </a:rPr>
              <a:t>:</a:t>
            </a:r>
          </a:p>
          <a:p>
            <a:pPr lvl="0">
              <a:lnSpc>
                <a:spcPct val="90000"/>
              </a:lnSpc>
              <a:spcBef>
                <a:spcPts val="1000"/>
              </a:spcBef>
            </a:pPr>
            <a:r>
              <a:rPr lang="en-US" sz="2800" dirty="0">
                <a:solidFill>
                  <a:prstClr val="black"/>
                </a:solidFill>
                <a:latin typeface="Calibri" panose="020F0502020204030204"/>
              </a:rPr>
              <a:t>When A reaches the winning point ‘t’ seconds before B. Then A beats B by ‘t’ seconds.</a:t>
            </a:r>
          </a:p>
        </p:txBody>
      </p:sp>
      <p:sp>
        <p:nvSpPr>
          <p:cNvPr id="7" name="TextBox 6"/>
          <p:cNvSpPr txBox="1"/>
          <p:nvPr/>
        </p:nvSpPr>
        <p:spPr>
          <a:xfrm>
            <a:off x="157768" y="4568271"/>
            <a:ext cx="11737304" cy="19000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lvl="0">
              <a:lnSpc>
                <a:spcPct val="90000"/>
              </a:lnSpc>
              <a:spcBef>
                <a:spcPts val="1000"/>
              </a:spcBef>
            </a:pPr>
            <a:r>
              <a:rPr lang="en-US" sz="2800" dirty="0">
                <a:solidFill>
                  <a:prstClr val="black"/>
                </a:solidFill>
                <a:latin typeface="Calibri" panose="020F0502020204030204"/>
              </a:rPr>
              <a:t>Example: In a 100m race A beats B by  5 seconds means When A covers 100 meters in ‘t’ seconds B covers the same distance in ‘t+5’ seconds. </a:t>
            </a:r>
          </a:p>
          <a:p>
            <a:pPr lvl="0">
              <a:lnSpc>
                <a:spcPct val="90000"/>
              </a:lnSpc>
              <a:spcBef>
                <a:spcPts val="1000"/>
              </a:spcBef>
            </a:pPr>
            <a:r>
              <a:rPr lang="en-US" sz="2800" b="1" dirty="0">
                <a:solidFill>
                  <a:prstClr val="black"/>
                </a:solidFill>
                <a:latin typeface="Calibri" panose="020F0502020204030204"/>
              </a:rPr>
              <a:t>Dead Heat: </a:t>
            </a:r>
          </a:p>
          <a:p>
            <a:pPr lvl="0">
              <a:lnSpc>
                <a:spcPct val="90000"/>
              </a:lnSpc>
              <a:spcBef>
                <a:spcPts val="1000"/>
              </a:spcBef>
            </a:pPr>
            <a:r>
              <a:rPr lang="en-US" sz="2800" dirty="0">
                <a:solidFill>
                  <a:prstClr val="black"/>
                </a:solidFill>
                <a:latin typeface="Calibri" panose="020F0502020204030204"/>
              </a:rPr>
              <a:t>When both A and B finishes the race at the same time .</a:t>
            </a:r>
          </a:p>
        </p:txBody>
      </p:sp>
      <p:sp>
        <p:nvSpPr>
          <p:cNvPr id="9" name="Rectangle 8"/>
          <p:cNvSpPr/>
          <p:nvPr/>
        </p:nvSpPr>
        <p:spPr>
          <a:xfrm>
            <a:off x="799835" y="2396571"/>
            <a:ext cx="11593288" cy="1872208"/>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p>
        </p:txBody>
      </p:sp>
      <p:pic>
        <p:nvPicPr>
          <p:cNvPr id="10" name="Picture 9"/>
          <p:cNvPicPr>
            <a:picLocks noChangeAspect="1"/>
          </p:cNvPicPr>
          <p:nvPr/>
        </p:nvPicPr>
        <p:blipFill>
          <a:blip r:embed="rId2">
            <a:extLst>
              <a:ext uri="{BEBA8EAE-BF5A-486C-A8C5-ECC9F3942E4B}">
                <a14:imgProps xmlns:a14="http://schemas.microsoft.com/office/drawing/2010/main">
                  <a14:imgLayer r:embed="rId3">
                    <a14:imgEffect>
                      <a14:backgroundRemoval t="1316" b="94737" l="9955" r="89593"/>
                    </a14:imgEffect>
                  </a14:imgLayer>
                </a14:imgProps>
              </a:ext>
              <a:ext uri="{28A0092B-C50C-407E-A947-70E740481C1C}">
                <a14:useLocalDpi xmlns:a14="http://schemas.microsoft.com/office/drawing/2010/main" val="0"/>
              </a:ext>
            </a:extLst>
          </a:blip>
          <a:stretch>
            <a:fillRect/>
          </a:stretch>
        </p:blipFill>
        <p:spPr>
          <a:xfrm>
            <a:off x="-829411" y="1942591"/>
            <a:ext cx="2105025" cy="2171700"/>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543608" y="3128260"/>
            <a:ext cx="1795835" cy="1972062"/>
          </a:xfrm>
          <a:prstGeom prst="rect">
            <a:avLst/>
          </a:prstGeom>
        </p:spPr>
      </p:pic>
    </p:spTree>
    <p:extLst>
      <p:ext uri="{BB962C8B-B14F-4D97-AF65-F5344CB8AC3E}">
        <p14:creationId xmlns:p14="http://schemas.microsoft.com/office/powerpoint/2010/main" val="16260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7997 -0.01829 L 0.96015 -0.01528 " pathEditMode="relative" rAng="0" ptsTypes="AA">
                                      <p:cBhvr>
                                        <p:cTn id="19" dur="6000" fill="hold"/>
                                        <p:tgtEl>
                                          <p:spTgt spid="10"/>
                                        </p:tgtEl>
                                        <p:attrNameLst>
                                          <p:attrName>ppt_x</p:attrName>
                                          <p:attrName>ppt_y</p:attrName>
                                        </p:attrNameLst>
                                      </p:cBhvr>
                                      <p:rCtr x="44009" y="139"/>
                                    </p:animMotion>
                                  </p:childTnLst>
                                </p:cTn>
                              </p:par>
                              <p:par>
                                <p:cTn id="20" presetID="42" presetClass="path" presetSubtype="0" accel="50000" decel="50000" fill="hold" nodeType="withEffect">
                                  <p:stCondLst>
                                    <p:cond delay="2000"/>
                                  </p:stCondLst>
                                  <p:childTnLst>
                                    <p:animMotion origin="layout" path="M 0.08049 -0.025 L 1.03139 -0.04745 " pathEditMode="relative" rAng="0" ptsTypes="AA">
                                      <p:cBhvr>
                                        <p:cTn id="21" dur="6000" fill="hold"/>
                                        <p:tgtEl>
                                          <p:spTgt spid="11"/>
                                        </p:tgtEl>
                                        <p:attrNameLst>
                                          <p:attrName>ppt_x</p:attrName>
                                          <p:attrName>ppt_y</p:attrName>
                                        </p:attrNameLst>
                                      </p:cBhvr>
                                      <p:rCtr x="47538"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09876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 C  decides to run a 100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race. A beats B by 10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B beats C by 20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by how much distance will A beat C in a 600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race?  </a:t>
            </a:r>
            <a:endParaRPr lang="en-US" sz="2400" u="sng" dirty="0">
              <a:solidFill>
                <a:srgbClr val="FF0000"/>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16" name="TextBox 15"/>
              <p:cNvSpPr txBox="1"/>
              <p:nvPr/>
            </p:nvSpPr>
            <p:spPr>
              <a:xfrm>
                <a:off x="102421" y="2348880"/>
                <a:ext cx="11521280" cy="4335289"/>
              </a:xfrm>
              <a:prstGeom prst="rect">
                <a:avLst/>
              </a:prstGeom>
              <a:noFill/>
            </p:spPr>
            <p:txBody>
              <a:bodyPr wrap="square" rtlCol="0">
                <a:spAutoFit/>
              </a:bodyPr>
              <a:lstStyle/>
              <a:p>
                <a:r>
                  <a:rPr lang="en-US" sz="2800" dirty="0"/>
                  <a:t>A beats B by 10 m =  When A covers 100   B covers 100-10 = 90</a:t>
                </a:r>
              </a:p>
              <a:p>
                <a:r>
                  <a:rPr lang="en-US" sz="2800" dirty="0"/>
                  <a:t>So A:B = 100:90</a:t>
                </a:r>
              </a:p>
              <a:p>
                <a:r>
                  <a:rPr lang="en-US" sz="2800" dirty="0"/>
                  <a:t>B beats C by 20 m means When B covers 100m C covers 80 m</a:t>
                </a:r>
              </a:p>
              <a:p>
                <a:r>
                  <a:rPr lang="en-US" sz="2800" dirty="0"/>
                  <a:t>Same way B:C = 100: 80</a:t>
                </a:r>
              </a:p>
              <a:p>
                <a:r>
                  <a:rPr lang="en-US" sz="2800" dirty="0"/>
                  <a:t>We want A:C</a:t>
                </a:r>
              </a:p>
              <a:p>
                <a:r>
                  <a:rPr lang="en-US" sz="2800" dirty="0"/>
                  <a:t>So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𝐵</m:t>
                        </m:r>
                      </m:den>
                    </m:f>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𝐵</m:t>
                        </m:r>
                      </m:num>
                      <m:den>
                        <m:r>
                          <a:rPr lang="en-US" sz="2800" i="1">
                            <a:latin typeface="Cambria Math" panose="02040503050406030204" pitchFamily="18" charset="0"/>
                          </a:rPr>
                          <m:t>𝐶</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𝐴</m:t>
                        </m:r>
                      </m:num>
                      <m:den>
                        <m:r>
                          <a:rPr lang="en-US" sz="2800" i="1">
                            <a:latin typeface="Cambria Math" panose="02040503050406030204" pitchFamily="18" charset="0"/>
                          </a:rPr>
                          <m:t>𝐶</m:t>
                        </m:r>
                      </m:den>
                    </m:f>
                  </m:oMath>
                </a14:m>
                <a:endParaRPr lang="en-US" sz="2800" dirty="0"/>
              </a:p>
              <a:p>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100 </m:t>
                        </m:r>
                        <m:r>
                          <a:rPr lang="en-US" sz="2800" i="1">
                            <a:latin typeface="Cambria Math" panose="02040503050406030204" pitchFamily="18" charset="0"/>
                            <a:ea typeface="Cambria Math" panose="02040503050406030204" pitchFamily="18" charset="0"/>
                          </a:rPr>
                          <m:t>×100</m:t>
                        </m:r>
                      </m:num>
                      <m:den>
                        <m:r>
                          <a:rPr lang="en-US" sz="2800" i="1">
                            <a:latin typeface="Cambria Math" panose="02040503050406030204" pitchFamily="18" charset="0"/>
                            <a:ea typeface="Cambria Math" panose="02040503050406030204" pitchFamily="18" charset="0"/>
                          </a:rPr>
                          <m:t>90</m:t>
                        </m:r>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×80</m:t>
                        </m:r>
                      </m:den>
                    </m:f>
                  </m:oMath>
                </a14:m>
                <a:r>
                  <a:rPr lang="en-US" sz="2800" dirty="0"/>
                  <a:t> </a:t>
                </a:r>
                <a14:m>
                  <m:oMath xmlns:m="http://schemas.openxmlformats.org/officeDocument/2006/math">
                    <m:r>
                      <a:rPr lang="en-US" sz="2800" i="1" dirty="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num>
                      <m:den>
                        <m:r>
                          <a:rPr lang="en-US" sz="2800" i="1">
                            <a:latin typeface="Cambria Math" panose="02040503050406030204" pitchFamily="18" charset="0"/>
                          </a:rPr>
                          <m:t>72</m:t>
                        </m:r>
                      </m:den>
                    </m:f>
                  </m:oMath>
                </a14:m>
                <a:r>
                  <a:rPr lang="en-US" sz="2800" dirty="0"/>
                  <a:t>  </a:t>
                </a:r>
              </a:p>
              <a:p>
                <a:r>
                  <a:rPr lang="en-US" sz="2800" dirty="0"/>
                  <a:t>= When A covers 100 m C will cover 72m . A beats C by 28m in a 100 m Race so it beats C by 28*6 = 168 m in a 600 m Race.</a:t>
                </a:r>
              </a:p>
            </p:txBody>
          </p:sp>
        </mc:Choice>
        <mc:Fallback xmlns="">
          <p:sp>
            <p:nvSpPr>
              <p:cNvPr id="16" name="TextBox 15"/>
              <p:cNvSpPr txBox="1">
                <a:spLocks noRot="1" noChangeAspect="1" noMove="1" noResize="1" noEditPoints="1" noAdjustHandles="1" noChangeArrowheads="1" noChangeShapeType="1" noTextEdit="1"/>
              </p:cNvSpPr>
              <p:nvPr/>
            </p:nvSpPr>
            <p:spPr>
              <a:xfrm>
                <a:off x="102421" y="2348880"/>
                <a:ext cx="11521280" cy="4335289"/>
              </a:xfrm>
              <a:prstGeom prst="rect">
                <a:avLst/>
              </a:prstGeom>
              <a:blipFill>
                <a:blip r:embed="rId2"/>
                <a:stretch>
                  <a:fillRect l="-1111" t="-1266" r="-1111" b="-3094"/>
                </a:stretch>
              </a:blipFill>
            </p:spPr>
            <p:txBody>
              <a:bodyPr/>
              <a:lstStyle/>
              <a:p>
                <a:r>
                  <a:rPr lang="en-IN">
                    <a:noFill/>
                  </a:rPr>
                  <a:t> </a:t>
                </a:r>
              </a:p>
            </p:txBody>
          </p:sp>
        </mc:Fallback>
      </mc:AlternateContent>
    </p:spTree>
    <p:extLst>
      <p:ext uri="{BB962C8B-B14F-4D97-AF65-F5344CB8AC3E}">
        <p14:creationId xmlns:p14="http://schemas.microsoft.com/office/powerpoint/2010/main" val="421186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09876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A, B, C and D decides to run a 1800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race. A beats B by 360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B beats C by 225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D beats C by 400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D beats A by how much distance?</a:t>
            </a:r>
            <a:endParaRPr lang="en-US" sz="2400" u="sng" dirty="0">
              <a:solidFill>
                <a:srgbClr val="FF0000"/>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16" name="TextBox 15"/>
              <p:cNvSpPr txBox="1"/>
              <p:nvPr/>
            </p:nvSpPr>
            <p:spPr>
              <a:xfrm>
                <a:off x="667545" y="1628800"/>
                <a:ext cx="10827467" cy="4947508"/>
              </a:xfrm>
              <a:prstGeom prst="rect">
                <a:avLst/>
              </a:prstGeom>
              <a:noFill/>
            </p:spPr>
            <p:txBody>
              <a:bodyPr wrap="square" rtlCol="0">
                <a:spAutoFit/>
              </a:bodyPr>
              <a:lstStyle/>
              <a:p>
                <a:r>
                  <a:rPr lang="en-US" sz="2800" dirty="0"/>
                  <a:t>A beats B by 360 m =  When A covers 1800 B covers 1800-360 = 1440</a:t>
                </a:r>
              </a:p>
              <a:p>
                <a:r>
                  <a:rPr lang="en-US" sz="2800" dirty="0"/>
                  <a:t>So A:B = 1800:1440</a:t>
                </a:r>
              </a:p>
              <a:p>
                <a:r>
                  <a:rPr lang="en-US" sz="2800" dirty="0"/>
                  <a:t>Same way B:C = 1800: 1575</a:t>
                </a:r>
              </a:p>
              <a:p>
                <a:r>
                  <a:rPr lang="en-US" sz="2800" dirty="0"/>
                  <a:t>D:C = 1800: 1400</a:t>
                </a:r>
              </a:p>
              <a:p>
                <a:r>
                  <a:rPr lang="en-US" sz="2800" dirty="0"/>
                  <a:t>We want A:D</a:t>
                </a:r>
              </a:p>
              <a:p>
                <a:r>
                  <a:rPr lang="en-US" sz="2800" dirty="0"/>
                  <a:t>So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𝐴</m:t>
                        </m:r>
                      </m:num>
                      <m:den>
                        <m:r>
                          <a:rPr lang="en-US" sz="2800" i="1">
                            <a:latin typeface="Cambria Math" panose="02040503050406030204" pitchFamily="18" charset="0"/>
                            <a:ea typeface="Cambria Math" panose="02040503050406030204" pitchFamily="18" charset="0"/>
                          </a:rPr>
                          <m:t>𝐵</m:t>
                        </m:r>
                      </m:den>
                    </m:f>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𝐵</m:t>
                        </m:r>
                      </m:num>
                      <m:den>
                        <m:r>
                          <a:rPr lang="en-US" sz="2800" i="1">
                            <a:latin typeface="Cambria Math" panose="02040503050406030204" pitchFamily="18" charset="0"/>
                          </a:rPr>
                          <m:t>𝐶</m:t>
                        </m:r>
                      </m:den>
                    </m:f>
                  </m:oMath>
                </a14:m>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𝐶</m:t>
                        </m:r>
                        <m:r>
                          <a:rPr lang="en-US" sz="2800" i="1">
                            <a:latin typeface="Cambria Math" panose="02040503050406030204" pitchFamily="18" charset="0"/>
                          </a:rPr>
                          <m:t> </m:t>
                        </m:r>
                      </m:num>
                      <m:den>
                        <m:r>
                          <a:rPr lang="en-US" sz="2800" i="1">
                            <a:latin typeface="Cambria Math" panose="02040503050406030204" pitchFamily="18" charset="0"/>
                          </a:rPr>
                          <m:t>𝐷</m:t>
                        </m:r>
                        <m:r>
                          <a:rPr lang="en-US" sz="2800" i="1">
                            <a:latin typeface="Cambria Math" panose="02040503050406030204" pitchFamily="18" charset="0"/>
                          </a:rPr>
                          <m:t> </m:t>
                        </m:r>
                      </m:den>
                    </m:f>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𝐴</m:t>
                        </m:r>
                      </m:num>
                      <m:den>
                        <m:r>
                          <a:rPr lang="en-US" sz="2800" i="1">
                            <a:latin typeface="Cambria Math" panose="02040503050406030204" pitchFamily="18" charset="0"/>
                          </a:rPr>
                          <m:t>𝐷</m:t>
                        </m:r>
                      </m:den>
                    </m:f>
                  </m:oMath>
                </a14:m>
                <a:endParaRPr lang="en-US" sz="2800" dirty="0"/>
              </a:p>
              <a:p>
                <a:endParaRPr lang="en-US" sz="2800" dirty="0"/>
              </a:p>
              <a:p>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1800 </m:t>
                        </m:r>
                        <m:r>
                          <a:rPr lang="en-US" sz="2800" i="1">
                            <a:latin typeface="Cambria Math" panose="02040503050406030204" pitchFamily="18" charset="0"/>
                            <a:ea typeface="Cambria Math" panose="02040503050406030204" pitchFamily="18" charset="0"/>
                          </a:rPr>
                          <m:t>×1800×1400</m:t>
                        </m:r>
                      </m:num>
                      <m:den>
                        <m:r>
                          <a:rPr lang="en-US" sz="2800" i="1">
                            <a:latin typeface="Cambria Math" panose="02040503050406030204" pitchFamily="18" charset="0"/>
                            <a:ea typeface="Cambria Math" panose="02040503050406030204" pitchFamily="18" charset="0"/>
                          </a:rPr>
                          <m:t>1440</m:t>
                        </m:r>
                        <m:r>
                          <a:rPr lang="en-US" sz="2800" i="1">
                            <a:latin typeface="Cambria Math" panose="02040503050406030204" pitchFamily="18" charset="0"/>
                          </a:rPr>
                          <m:t> </m:t>
                        </m:r>
                        <m:r>
                          <a:rPr lang="en-US" sz="2800" i="1">
                            <a:latin typeface="Cambria Math" panose="02040503050406030204" pitchFamily="18" charset="0"/>
                            <a:ea typeface="Cambria Math" panose="02040503050406030204" pitchFamily="18" charset="0"/>
                          </a:rPr>
                          <m:t>×1575×1800</m:t>
                        </m:r>
                      </m:den>
                    </m:f>
                  </m:oMath>
                </a14:m>
                <a:r>
                  <a:rPr lang="en-US" sz="2800" dirty="0"/>
                  <a:t> </a:t>
                </a:r>
                <a14:m>
                  <m:oMath xmlns:m="http://schemas.openxmlformats.org/officeDocument/2006/math">
                    <m:r>
                      <a:rPr lang="en-US" sz="2800" i="1" dirty="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m:t>
                        </m:r>
                      </m:num>
                      <m:den>
                        <m:r>
                          <a:rPr lang="en-US" sz="2800" i="1">
                            <a:latin typeface="Cambria Math" panose="02040503050406030204" pitchFamily="18" charset="0"/>
                            <a:ea typeface="Cambria Math" panose="02040503050406030204" pitchFamily="18" charset="0"/>
                          </a:rPr>
                          <m:t>9</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m:t>
                        </m:r>
                      </m:num>
                      <m:den>
                        <m:r>
                          <a:rPr lang="en-US" sz="2800" i="1">
                            <a:latin typeface="Cambria Math" panose="02040503050406030204" pitchFamily="18" charset="0"/>
                          </a:rPr>
                          <m:t>90</m:t>
                        </m:r>
                      </m:den>
                    </m:f>
                  </m:oMath>
                </a14:m>
                <a:r>
                  <a:rPr lang="en-US" sz="2800" dirty="0"/>
                  <a:t> </a:t>
                </a:r>
              </a:p>
              <a:p>
                <a:endParaRPr lang="en-US" sz="2800" dirty="0"/>
              </a:p>
              <a:p>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1000</m:t>
                        </m:r>
                      </m:num>
                      <m:den>
                        <m:r>
                          <a:rPr lang="en-US" sz="2800" i="1">
                            <a:latin typeface="Cambria Math" panose="02040503050406030204" pitchFamily="18" charset="0"/>
                            <a:ea typeface="Cambria Math" panose="02040503050406030204" pitchFamily="18" charset="0"/>
                          </a:rPr>
                          <m:t>900</m:t>
                        </m:r>
                      </m:den>
                    </m:f>
                  </m:oMath>
                </a14:m>
                <a:r>
                  <a:rPr lang="en-US" sz="2800" dirty="0"/>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1800</m:t>
                        </m:r>
                      </m:num>
                      <m:den>
                        <m:r>
                          <a:rPr lang="en-US" sz="2800" i="1">
                            <a:latin typeface="Cambria Math" panose="02040503050406030204" pitchFamily="18" charset="0"/>
                            <a:ea typeface="Cambria Math" panose="02040503050406030204" pitchFamily="18" charset="0"/>
                          </a:rPr>
                          <m:t>1680</m:t>
                        </m:r>
                      </m:den>
                    </m:f>
                  </m:oMath>
                </a14:m>
                <a:r>
                  <a:rPr lang="en-US" sz="2800" dirty="0"/>
                  <a:t>    Therefore A beats D by 180 m.</a:t>
                </a:r>
              </a:p>
            </p:txBody>
          </p:sp>
        </mc:Choice>
        <mc:Fallback xmlns="">
          <p:sp>
            <p:nvSpPr>
              <p:cNvPr id="16" name="TextBox 15"/>
              <p:cNvSpPr txBox="1">
                <a:spLocks noRot="1" noChangeAspect="1" noMove="1" noResize="1" noEditPoints="1" noAdjustHandles="1" noChangeArrowheads="1" noChangeShapeType="1" noTextEdit="1"/>
              </p:cNvSpPr>
              <p:nvPr/>
            </p:nvSpPr>
            <p:spPr>
              <a:xfrm>
                <a:off x="667545" y="1628800"/>
                <a:ext cx="10827467" cy="4947508"/>
              </a:xfrm>
              <a:prstGeom prst="rect">
                <a:avLst/>
              </a:prstGeom>
              <a:blipFill>
                <a:blip r:embed="rId2"/>
                <a:stretch>
                  <a:fillRect l="-1182" t="-1108" b="-739"/>
                </a:stretch>
              </a:blipFill>
            </p:spPr>
            <p:txBody>
              <a:bodyPr/>
              <a:lstStyle/>
              <a:p>
                <a:r>
                  <a:rPr lang="en-IN">
                    <a:noFill/>
                  </a:rPr>
                  <a:t> </a:t>
                </a:r>
              </a:p>
            </p:txBody>
          </p:sp>
        </mc:Fallback>
      </mc:AlternateContent>
    </p:spTree>
    <p:extLst>
      <p:ext uri="{BB962C8B-B14F-4D97-AF65-F5344CB8AC3E}">
        <p14:creationId xmlns:p14="http://schemas.microsoft.com/office/powerpoint/2010/main" val="2412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7" end="7"/>
                                            </p:txEl>
                                          </p:spTgt>
                                        </p:tgtEl>
                                        <p:attrNameLst>
                                          <p:attrName>style.visibility</p:attrName>
                                        </p:attrNameLst>
                                      </p:cBhvr>
                                      <p:to>
                                        <p:strVal val="visible"/>
                                      </p:to>
                                    </p:set>
                                    <p:anim calcmode="lin" valueType="num">
                                      <p:cBhvr additive="base">
                                        <p:cTn id="43"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9" end="9"/>
                                            </p:txEl>
                                          </p:spTgt>
                                        </p:tgtEl>
                                        <p:attrNameLst>
                                          <p:attrName>style.visibility</p:attrName>
                                        </p:attrNameLst>
                                      </p:cBhvr>
                                      <p:to>
                                        <p:strVal val="visible"/>
                                      </p:to>
                                    </p:set>
                                    <p:anim calcmode="lin" valueType="num">
                                      <p:cBhvr additive="base">
                                        <p:cTn id="49"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76356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In a mile race, </a:t>
            </a:r>
            <a:r>
              <a:rPr lang="en-US" sz="2400" dirty="0" err="1">
                <a:solidFill>
                  <a:schemeClr val="bg1"/>
                </a:solidFill>
                <a:latin typeface="Segoe Print" panose="02000600000000000000" pitchFamily="2" charset="0"/>
              </a:rPr>
              <a:t>Akshay</a:t>
            </a:r>
            <a:r>
              <a:rPr lang="en-US" sz="2400" dirty="0">
                <a:solidFill>
                  <a:schemeClr val="bg1"/>
                </a:solidFill>
                <a:latin typeface="Segoe Print" panose="02000600000000000000" pitchFamily="2" charset="0"/>
              </a:rPr>
              <a:t> can be given a start of 128 m by </a:t>
            </a:r>
            <a:r>
              <a:rPr lang="en-US" sz="2400" dirty="0" err="1">
                <a:solidFill>
                  <a:schemeClr val="bg1"/>
                </a:solidFill>
                <a:latin typeface="Segoe Print" panose="02000600000000000000" pitchFamily="2" charset="0"/>
              </a:rPr>
              <a:t>Bhairav</a:t>
            </a:r>
            <a:r>
              <a:rPr lang="en-US" sz="2400" dirty="0">
                <a:solidFill>
                  <a:schemeClr val="bg1"/>
                </a:solidFill>
                <a:latin typeface="Segoe Print" panose="02000600000000000000" pitchFamily="2" charset="0"/>
              </a:rPr>
              <a:t>. If </a:t>
            </a:r>
            <a:r>
              <a:rPr lang="en-US" sz="2400" dirty="0" err="1">
                <a:solidFill>
                  <a:schemeClr val="bg1"/>
                </a:solidFill>
                <a:latin typeface="Segoe Print" panose="02000600000000000000" pitchFamily="2" charset="0"/>
              </a:rPr>
              <a:t>Bhairav</a:t>
            </a:r>
            <a:r>
              <a:rPr lang="en-US" sz="2400" dirty="0">
                <a:solidFill>
                  <a:schemeClr val="bg1"/>
                </a:solidFill>
                <a:latin typeface="Segoe Print" panose="02000600000000000000" pitchFamily="2" charset="0"/>
              </a:rPr>
              <a:t> can give </a:t>
            </a:r>
            <a:r>
              <a:rPr lang="en-US" sz="2400" dirty="0" err="1">
                <a:solidFill>
                  <a:schemeClr val="bg1"/>
                </a:solidFill>
                <a:latin typeface="Segoe Print" panose="02000600000000000000" pitchFamily="2" charset="0"/>
              </a:rPr>
              <a:t>Chinmay</a:t>
            </a:r>
            <a:r>
              <a:rPr lang="en-US" sz="2400" dirty="0">
                <a:solidFill>
                  <a:schemeClr val="bg1"/>
                </a:solidFill>
                <a:latin typeface="Segoe Print" panose="02000600000000000000" pitchFamily="2" charset="0"/>
              </a:rPr>
              <a:t> a start of 4 m in a 100 m dash, then who out of </a:t>
            </a:r>
            <a:r>
              <a:rPr lang="en-US" sz="2400" dirty="0" err="1">
                <a:solidFill>
                  <a:schemeClr val="bg1"/>
                </a:solidFill>
                <a:latin typeface="Segoe Print" panose="02000600000000000000" pitchFamily="2" charset="0"/>
              </a:rPr>
              <a:t>Akshay</a:t>
            </a:r>
            <a:r>
              <a:rPr lang="en-US" sz="2400" dirty="0">
                <a:solidFill>
                  <a:schemeClr val="bg1"/>
                </a:solidFill>
                <a:latin typeface="Segoe Print" panose="02000600000000000000" pitchFamily="2" charset="0"/>
              </a:rPr>
              <a:t> and </a:t>
            </a:r>
            <a:r>
              <a:rPr lang="en-US" sz="2400" dirty="0" err="1">
                <a:solidFill>
                  <a:schemeClr val="bg1"/>
                </a:solidFill>
                <a:latin typeface="Segoe Print" panose="02000600000000000000" pitchFamily="2" charset="0"/>
              </a:rPr>
              <a:t>Chinmay</a:t>
            </a:r>
            <a:r>
              <a:rPr lang="en-US" sz="2400" dirty="0">
                <a:solidFill>
                  <a:schemeClr val="bg1"/>
                </a:solidFill>
                <a:latin typeface="Segoe Print" panose="02000600000000000000" pitchFamily="2" charset="0"/>
              </a:rPr>
              <a:t> will win a race of one and half miles, and what will be the final lead given by the winner to the loser? One mile is 1,600 m.(CAT 2016)</a:t>
            </a:r>
            <a:endParaRPr lang="en-US" sz="2400" u="sng" dirty="0">
              <a:solidFill>
                <a:srgbClr val="FF0000"/>
              </a:solidFill>
              <a:latin typeface="Segoe Print" panose="02000600000000000000" pitchFamily="2" charset="0"/>
            </a:endParaRPr>
          </a:p>
        </p:txBody>
      </p:sp>
      <p:sp>
        <p:nvSpPr>
          <p:cNvPr id="16" name="TextBox 15"/>
          <p:cNvSpPr txBox="1"/>
          <p:nvPr/>
        </p:nvSpPr>
        <p:spPr>
          <a:xfrm>
            <a:off x="206491" y="2024208"/>
            <a:ext cx="10827467" cy="4832092"/>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Akshay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Bhairav</a:t>
            </a:r>
            <a:r>
              <a:rPr lang="en-US" sz="2800" dirty="0">
                <a:latin typeface="Times New Roman" panose="02020603050405020304" pitchFamily="18" charset="0"/>
                <a:cs typeface="Times New Roman" panose="02020603050405020304" pitchFamily="18" charset="0"/>
              </a:rPr>
              <a:t> = 1472:1600</a:t>
            </a:r>
          </a:p>
          <a:p>
            <a:r>
              <a:rPr lang="en-US" sz="2800" dirty="0" err="1">
                <a:latin typeface="Times New Roman" panose="02020603050405020304" pitchFamily="18" charset="0"/>
                <a:cs typeface="Times New Roman" panose="02020603050405020304" pitchFamily="18" charset="0"/>
              </a:rPr>
              <a:t>Bhairav:Chinmayi</a:t>
            </a:r>
            <a:r>
              <a:rPr lang="en-US" sz="2800" dirty="0">
                <a:latin typeface="Times New Roman" panose="02020603050405020304" pitchFamily="18" charset="0"/>
                <a:cs typeface="Times New Roman" panose="02020603050405020304" pitchFamily="18" charset="0"/>
              </a:rPr>
              <a:t> = 100:96 = 1600: 1536</a:t>
            </a:r>
          </a:p>
          <a:p>
            <a:r>
              <a:rPr lang="en-US" sz="2800" dirty="0" err="1">
                <a:latin typeface="Times New Roman" panose="02020603050405020304" pitchFamily="18" charset="0"/>
                <a:cs typeface="Times New Roman" panose="02020603050405020304" pitchFamily="18" charset="0"/>
              </a:rPr>
              <a:t>Akshay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Bhairav</a:t>
            </a:r>
            <a:r>
              <a:rPr lang="en-US" sz="2800" dirty="0">
                <a:latin typeface="Times New Roman" panose="02020603050405020304" pitchFamily="18" charset="0"/>
                <a:cs typeface="Times New Roman" panose="02020603050405020304" pitchFamily="18" charset="0"/>
              </a:rPr>
              <a:t> : </a:t>
            </a:r>
            <a:r>
              <a:rPr lang="en-US" sz="2800" dirty="0" err="1">
                <a:latin typeface="Times New Roman" panose="02020603050405020304" pitchFamily="18" charset="0"/>
                <a:cs typeface="Times New Roman" panose="02020603050405020304" pitchFamily="18" charset="0"/>
              </a:rPr>
              <a:t>Chinmayi</a:t>
            </a:r>
            <a:r>
              <a:rPr lang="en-US" sz="2800" dirty="0">
                <a:latin typeface="Times New Roman" panose="02020603050405020304" pitchFamily="18" charset="0"/>
                <a:cs typeface="Times New Roman" panose="02020603050405020304" pitchFamily="18" charset="0"/>
              </a:rPr>
              <a:t> = 1472:1600:1536</a:t>
            </a:r>
          </a:p>
          <a:p>
            <a:r>
              <a:rPr lang="en-US" sz="2800" dirty="0">
                <a:latin typeface="Times New Roman" panose="02020603050405020304" pitchFamily="18" charset="0"/>
                <a:cs typeface="Times New Roman" panose="02020603050405020304" pitchFamily="18" charset="0"/>
              </a:rPr>
              <a:t>A:C = 1472:1536 </a:t>
            </a:r>
          </a:p>
          <a:p>
            <a:r>
              <a:rPr lang="en-US" sz="2800" dirty="0">
                <a:latin typeface="Times New Roman" panose="02020603050405020304" pitchFamily="18" charset="0"/>
                <a:cs typeface="Times New Roman" panose="02020603050405020304" pitchFamily="18" charset="0"/>
              </a:rPr>
              <a:t>        =  736:768</a:t>
            </a:r>
          </a:p>
          <a:p>
            <a:r>
              <a:rPr lang="en-US" sz="2800" dirty="0">
                <a:latin typeface="Times New Roman" panose="02020603050405020304" pitchFamily="18" charset="0"/>
                <a:cs typeface="Times New Roman" panose="02020603050405020304" pitchFamily="18" charset="0"/>
              </a:rPr>
              <a:t>        =   184:192</a:t>
            </a:r>
          </a:p>
          <a:p>
            <a:r>
              <a:rPr lang="en-US" sz="2800" dirty="0">
                <a:latin typeface="Times New Roman" panose="02020603050405020304" pitchFamily="18" charset="0"/>
                <a:cs typeface="Times New Roman" panose="02020603050405020304" pitchFamily="18" charset="0"/>
              </a:rPr>
              <a:t>         = 46: 48</a:t>
            </a:r>
          </a:p>
          <a:p>
            <a:r>
              <a:rPr lang="en-US" sz="2800" dirty="0">
                <a:latin typeface="Times New Roman" panose="02020603050405020304" pitchFamily="18" charset="0"/>
                <a:cs typeface="Times New Roman" panose="02020603050405020304" pitchFamily="18" charset="0"/>
              </a:rPr>
              <a:t>          = 23:24</a:t>
            </a:r>
          </a:p>
          <a:p>
            <a:r>
              <a:rPr lang="en-US" sz="2800" dirty="0">
                <a:latin typeface="Times New Roman" panose="02020603050405020304" pitchFamily="18" charset="0"/>
                <a:cs typeface="Times New Roman" panose="02020603050405020304" pitchFamily="18" charset="0"/>
              </a:rPr>
              <a:t>One and a half mile = 1600+800 = 2400 m </a:t>
            </a:r>
          </a:p>
          <a:p>
            <a:r>
              <a:rPr lang="en-US" sz="2800" dirty="0">
                <a:latin typeface="Times New Roman" panose="02020603050405020304" pitchFamily="18" charset="0"/>
                <a:cs typeface="Times New Roman" panose="02020603050405020304" pitchFamily="18" charset="0"/>
              </a:rPr>
              <a:t>so 2300:2400 </a:t>
            </a:r>
          </a:p>
          <a:p>
            <a:r>
              <a:rPr lang="en-US" sz="2800" dirty="0" err="1">
                <a:latin typeface="Times New Roman" panose="02020603050405020304" pitchFamily="18" charset="0"/>
                <a:cs typeface="Times New Roman" panose="02020603050405020304" pitchFamily="18" charset="0"/>
              </a:rPr>
              <a:t>Chinmayi</a:t>
            </a:r>
            <a:r>
              <a:rPr lang="en-US" sz="2800" dirty="0">
                <a:latin typeface="Times New Roman" panose="02020603050405020304" pitchFamily="18" charset="0"/>
                <a:cs typeface="Times New Roman" panose="02020603050405020304" pitchFamily="18" charset="0"/>
              </a:rPr>
              <a:t> will beat </a:t>
            </a:r>
            <a:r>
              <a:rPr lang="en-US" sz="2800" dirty="0" err="1">
                <a:latin typeface="Times New Roman" panose="02020603050405020304" pitchFamily="18" charset="0"/>
                <a:cs typeface="Times New Roman" panose="02020603050405020304" pitchFamily="18" charset="0"/>
              </a:rPr>
              <a:t>Akshay</a:t>
            </a:r>
            <a:r>
              <a:rPr lang="en-US" sz="2800" dirty="0">
                <a:latin typeface="Times New Roman" panose="02020603050405020304" pitchFamily="18" charset="0"/>
                <a:cs typeface="Times New Roman" panose="02020603050405020304" pitchFamily="18" charset="0"/>
              </a:rPr>
              <a:t> by 100m.</a:t>
            </a:r>
          </a:p>
        </p:txBody>
      </p:sp>
    </p:spTree>
    <p:extLst>
      <p:ext uri="{BB962C8B-B14F-4D97-AF65-F5344CB8AC3E}">
        <p14:creationId xmlns:p14="http://schemas.microsoft.com/office/powerpoint/2010/main" val="160859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 calcmode="lin" valueType="num">
                                      <p:cBhvr additive="base">
                                        <p:cTn id="5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9" end="9"/>
                                            </p:txEl>
                                          </p:spTgt>
                                        </p:tgtEl>
                                        <p:attrNameLst>
                                          <p:attrName>style.visibility</p:attrName>
                                        </p:attrNameLst>
                                      </p:cBhvr>
                                      <p:to>
                                        <p:strVal val="visible"/>
                                      </p:to>
                                    </p:set>
                                    <p:anim calcmode="lin" valueType="num">
                                      <p:cBhvr additive="base">
                                        <p:cTn id="61"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10" end="10"/>
                                            </p:txEl>
                                          </p:spTgt>
                                        </p:tgtEl>
                                        <p:attrNameLst>
                                          <p:attrName>style.visibility</p:attrName>
                                        </p:attrNameLst>
                                      </p:cBhvr>
                                      <p:to>
                                        <p:strVal val="visible"/>
                                      </p:to>
                                    </p:set>
                                    <p:anim calcmode="lin" valueType="num">
                                      <p:cBhvr additive="base">
                                        <p:cTn id="67"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76636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400" dirty="0">
                <a:solidFill>
                  <a:schemeClr val="bg1"/>
                </a:solidFill>
                <a:latin typeface="Segoe Print" panose="02000600000000000000" pitchFamily="2" charset="0"/>
              </a:rPr>
              <a:t>In a 300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race A beats B by 22.5 </a:t>
            </a:r>
            <a:r>
              <a:rPr lang="en-US" sz="2400" dirty="0" err="1">
                <a:solidFill>
                  <a:schemeClr val="bg1"/>
                </a:solidFill>
                <a:latin typeface="Segoe Print" panose="02000600000000000000" pitchFamily="2" charset="0"/>
              </a:rPr>
              <a:t>metres</a:t>
            </a:r>
            <a:r>
              <a:rPr lang="en-US" sz="2400" dirty="0">
                <a:solidFill>
                  <a:schemeClr val="bg1"/>
                </a:solidFill>
                <a:latin typeface="Segoe Print" panose="02000600000000000000" pitchFamily="2" charset="0"/>
              </a:rPr>
              <a:t> or 6 seconds. A's time over the course is:</a:t>
            </a:r>
            <a:endParaRPr lang="en-US" sz="2400" u="sng" dirty="0">
              <a:solidFill>
                <a:srgbClr val="FF0000"/>
              </a:solidFill>
              <a:latin typeface="Segoe Print" panose="02000600000000000000" pitchFamily="2" charset="0"/>
            </a:endParaRPr>
          </a:p>
        </p:txBody>
      </p:sp>
      <p:sp>
        <p:nvSpPr>
          <p:cNvPr id="16" name="TextBox 15"/>
          <p:cNvSpPr txBox="1"/>
          <p:nvPr/>
        </p:nvSpPr>
        <p:spPr>
          <a:xfrm>
            <a:off x="189756" y="1988840"/>
            <a:ext cx="10827467" cy="440120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 beats B by 22.5 m or 6 seconds means </a:t>
            </a:r>
          </a:p>
          <a:p>
            <a:r>
              <a:rPr lang="en-US" sz="2800" dirty="0">
                <a:latin typeface="Times New Roman" panose="02020603050405020304" pitchFamily="18" charset="0"/>
                <a:cs typeface="Times New Roman" panose="02020603050405020304" pitchFamily="18" charset="0"/>
              </a:rPr>
              <a:t>B(t)______22.5 </a:t>
            </a:r>
            <a:r>
              <a:rPr lang="en-US" sz="2800" dirty="0" err="1">
                <a:latin typeface="Times New Roman" panose="02020603050405020304" pitchFamily="18" charset="0"/>
                <a:cs typeface="Times New Roman" panose="02020603050405020304" pitchFamily="18" charset="0"/>
              </a:rPr>
              <a:t>m________A</a:t>
            </a:r>
            <a:r>
              <a:rPr lang="en-US" sz="2800" dirty="0">
                <a:latin typeface="Times New Roman" panose="02020603050405020304" pitchFamily="18" charset="0"/>
                <a:cs typeface="Times New Roman" panose="02020603050405020304" pitchFamily="18" charset="0"/>
              </a:rPr>
              <a:t> (t)    </a:t>
            </a:r>
          </a:p>
          <a:p>
            <a:r>
              <a:rPr lang="en-US" sz="2800" dirty="0">
                <a:latin typeface="Times New Roman" panose="02020603050405020304" pitchFamily="18" charset="0"/>
                <a:cs typeface="Times New Roman" panose="02020603050405020304" pitchFamily="18" charset="0"/>
              </a:rPr>
              <a:t>        ___________________B(t+6)</a:t>
            </a:r>
          </a:p>
          <a:p>
            <a:r>
              <a:rPr lang="en-US" sz="2800" dirty="0">
                <a:latin typeface="Times New Roman" panose="02020603050405020304" pitchFamily="18" charset="0"/>
                <a:cs typeface="Times New Roman" panose="02020603050405020304" pitchFamily="18" charset="0"/>
              </a:rPr>
              <a:t>B takes 6 seconds to cover 22.5 m </a:t>
            </a:r>
          </a:p>
          <a:p>
            <a:r>
              <a:rPr lang="en-US" sz="2800" dirty="0">
                <a:latin typeface="Times New Roman" panose="02020603050405020304" pitchFamily="18" charset="0"/>
                <a:cs typeface="Times New Roman" panose="02020603050405020304" pitchFamily="18" charset="0"/>
              </a:rPr>
              <a:t>it covers 45 m in 12 seconds ,</a:t>
            </a:r>
          </a:p>
          <a:p>
            <a:r>
              <a:rPr lang="en-US" sz="2800" dirty="0">
                <a:latin typeface="Times New Roman" panose="02020603050405020304" pitchFamily="18" charset="0"/>
                <a:cs typeface="Times New Roman" panose="02020603050405020304" pitchFamily="18" charset="0"/>
              </a:rPr>
              <a:t>90 m in 24 seconds,</a:t>
            </a:r>
          </a:p>
          <a:p>
            <a:r>
              <a:rPr lang="en-US" sz="2800" dirty="0">
                <a:latin typeface="Times New Roman" panose="02020603050405020304" pitchFamily="18" charset="0"/>
                <a:cs typeface="Times New Roman" panose="02020603050405020304" pitchFamily="18" charset="0"/>
              </a:rPr>
              <a:t>30 m in 8 seconds </a:t>
            </a:r>
          </a:p>
          <a:p>
            <a:r>
              <a:rPr lang="en-US" sz="2800" dirty="0">
                <a:latin typeface="Times New Roman" panose="02020603050405020304" pitchFamily="18" charset="0"/>
                <a:cs typeface="Times New Roman" panose="02020603050405020304" pitchFamily="18" charset="0"/>
              </a:rPr>
              <a:t>and 300m in 80 seconds. </a:t>
            </a:r>
          </a:p>
          <a:p>
            <a:r>
              <a:rPr lang="en-US" sz="2800" dirty="0">
                <a:latin typeface="Times New Roman" panose="02020603050405020304" pitchFamily="18" charset="0"/>
                <a:cs typeface="Times New Roman" panose="02020603050405020304" pitchFamily="18" charset="0"/>
              </a:rPr>
              <a:t>We know A beat B by 6 seconds </a:t>
            </a:r>
          </a:p>
          <a:p>
            <a:r>
              <a:rPr lang="en-US" sz="2800" dirty="0">
                <a:latin typeface="Times New Roman" panose="02020603050405020304" pitchFamily="18" charset="0"/>
                <a:cs typeface="Times New Roman" panose="02020603050405020304" pitchFamily="18" charset="0"/>
              </a:rPr>
              <a:t>so A will take 74 seconds.</a:t>
            </a:r>
          </a:p>
        </p:txBody>
      </p:sp>
    </p:spTree>
    <p:extLst>
      <p:ext uri="{BB962C8B-B14F-4D97-AF65-F5344CB8AC3E}">
        <p14:creationId xmlns:p14="http://schemas.microsoft.com/office/powerpoint/2010/main" val="30355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 calcmode="lin" valueType="num">
                                      <p:cBhvr additive="base">
                                        <p:cTn id="5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6">
                                            <p:txEl>
                                              <p:pRg st="9" end="9"/>
                                            </p:txEl>
                                          </p:spTgt>
                                        </p:tgtEl>
                                        <p:attrNameLst>
                                          <p:attrName>style.visibility</p:attrName>
                                        </p:attrNameLst>
                                      </p:cBhvr>
                                      <p:to>
                                        <p:strVal val="visible"/>
                                      </p:to>
                                    </p:set>
                                    <p:anim calcmode="lin" valueType="num">
                                      <p:cBhvr additive="base">
                                        <p:cTn id="61"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89756" y="260648"/>
                <a:ext cx="11737304" cy="103842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800" dirty="0">
                    <a:solidFill>
                      <a:prstClr val="black"/>
                    </a:solidFill>
                    <a:latin typeface="Times New Roman" panose="02020603050405020304" pitchFamily="18" charset="0"/>
                    <a:ea typeface="+mj-ea"/>
                    <a:cs typeface="Times New Roman" panose="02020603050405020304" pitchFamily="18" charset="0"/>
                  </a:rPr>
                  <a:t>P is 2</a:t>
                </a:r>
                <a14:m>
                  <m:oMath xmlns:m="http://schemas.openxmlformats.org/officeDocument/2006/math">
                    <m:f>
                      <m:fPr>
                        <m:ctrlPr>
                          <a:rPr lang="en-US" sz="2800" i="1">
                            <a:solidFill>
                              <a:prstClr val="black"/>
                            </a:solidFill>
                            <a:latin typeface="Cambria Math" panose="02040503050406030204" pitchFamily="18" charset="0"/>
                            <a:ea typeface="+mj-ea"/>
                            <a:cs typeface="+mj-cs"/>
                          </a:rPr>
                        </m:ctrlPr>
                      </m:fPr>
                      <m:num>
                        <m:r>
                          <a:rPr lang="en-US" sz="2800" i="1">
                            <a:solidFill>
                              <a:prstClr val="black"/>
                            </a:solidFill>
                            <a:latin typeface="Cambria Math" panose="02040503050406030204" pitchFamily="18" charset="0"/>
                            <a:ea typeface="+mj-ea"/>
                            <a:cs typeface="+mj-cs"/>
                          </a:rPr>
                          <m:t> 1</m:t>
                        </m:r>
                      </m:num>
                      <m:den>
                        <m:r>
                          <a:rPr lang="en-US" sz="2800" i="1">
                            <a:solidFill>
                              <a:prstClr val="black"/>
                            </a:solidFill>
                            <a:latin typeface="Cambria Math" panose="02040503050406030204" pitchFamily="18" charset="0"/>
                            <a:ea typeface="+mj-ea"/>
                            <a:cs typeface="+mj-cs"/>
                          </a:rPr>
                          <m:t>2</m:t>
                        </m:r>
                      </m:den>
                    </m:f>
                  </m:oMath>
                </a14:m>
                <a:r>
                  <a:rPr lang="en-US" sz="2800" dirty="0">
                    <a:solidFill>
                      <a:prstClr val="black"/>
                    </a:solidFill>
                    <a:latin typeface="Times New Roman" panose="02020603050405020304" pitchFamily="18" charset="0"/>
                    <a:ea typeface="+mj-ea"/>
                    <a:cs typeface="Times New Roman" panose="02020603050405020304" pitchFamily="18" charset="0"/>
                  </a:rPr>
                  <a:t> times as fast as Q. In a race P beats Q by 120 </a:t>
                </a:r>
                <a:r>
                  <a:rPr lang="en-US" sz="2800" dirty="0" err="1">
                    <a:solidFill>
                      <a:prstClr val="black"/>
                    </a:solidFill>
                    <a:latin typeface="Times New Roman" panose="02020603050405020304" pitchFamily="18" charset="0"/>
                    <a:ea typeface="+mj-ea"/>
                    <a:cs typeface="Times New Roman" panose="02020603050405020304" pitchFamily="18" charset="0"/>
                  </a:rPr>
                  <a:t>metres</a:t>
                </a:r>
                <a:r>
                  <a:rPr lang="en-US" sz="2800" dirty="0">
                    <a:solidFill>
                      <a:prstClr val="black"/>
                    </a:solidFill>
                    <a:latin typeface="Times New Roman" panose="02020603050405020304" pitchFamily="18" charset="0"/>
                    <a:ea typeface="+mj-ea"/>
                    <a:cs typeface="Times New Roman" panose="02020603050405020304" pitchFamily="18" charset="0"/>
                  </a:rPr>
                  <a:t>. What is the length of the race?</a:t>
                </a:r>
                <a:endParaRPr lang="en-US" sz="2400" u="sng" dirty="0">
                  <a:solidFill>
                    <a:srgbClr val="FF0000"/>
                  </a:solidFill>
                  <a:latin typeface="Segoe Print" panose="02000600000000000000" pitchFamily="2"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89756" y="260648"/>
                <a:ext cx="11737304" cy="1038426"/>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89756" y="1988840"/>
                <a:ext cx="10827467" cy="4095673"/>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Let the length of the race = ‘d’</a:t>
                </a:r>
              </a:p>
              <a:p>
                <a:r>
                  <a:rPr lang="en-US" sz="2800" dirty="0">
                    <a:latin typeface="Times New Roman" panose="02020603050405020304" pitchFamily="18" charset="0"/>
                    <a:cs typeface="Times New Roman" panose="02020603050405020304" pitchFamily="18" charset="0"/>
                  </a:rPr>
                  <a:t>If Q speed is ‘S’ then P speed is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5</m:t>
                        </m:r>
                      </m:num>
                      <m:den>
                        <m:r>
                          <a:rPr lang="en-US" sz="2800" i="1">
                            <a:latin typeface="Cambria Math" panose="02040503050406030204" pitchFamily="18" charset="0"/>
                          </a:rPr>
                          <m:t>2 </m:t>
                        </m:r>
                      </m:den>
                    </m:f>
                  </m:oMath>
                </a14:m>
                <a:r>
                  <a:rPr lang="en-US" sz="2800" dirty="0">
                    <a:latin typeface="Times New Roman" panose="02020603050405020304" pitchFamily="18" charset="0"/>
                    <a:cs typeface="Times New Roman" panose="02020603050405020304" pitchFamily="18" charset="0"/>
                  </a:rPr>
                  <a:t>S’, </a:t>
                </a:r>
              </a:p>
              <a:p>
                <a:r>
                  <a:rPr lang="en-US" sz="2800" dirty="0">
                    <a:latin typeface="Times New Roman" panose="02020603050405020304" pitchFamily="18" charset="0"/>
                    <a:cs typeface="Times New Roman" panose="02020603050405020304" pitchFamily="18" charset="0"/>
                  </a:rPr>
                  <a:t>When P covers d meters then Q will cover d-120 for the same time.</a:t>
                </a:r>
              </a:p>
              <a:p>
                <a:r>
                  <a:rPr lang="en-US" sz="2800" dirty="0">
                    <a:latin typeface="Times New Roman" panose="02020603050405020304" pitchFamily="18" charset="0"/>
                    <a:cs typeface="Times New Roman" panose="02020603050405020304" pitchFamily="18" charset="0"/>
                  </a:rPr>
                  <a:t>Time = distance/ speed</a:t>
                </a:r>
              </a:p>
              <a:p>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𝑑</m:t>
                        </m:r>
                      </m:num>
                      <m:den>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5</m:t>
                                </m:r>
                              </m:num>
                              <m:den>
                                <m:r>
                                  <a:rPr lang="en-US" sz="2800" i="1">
                                    <a:latin typeface="Cambria Math" panose="02040503050406030204" pitchFamily="18" charset="0"/>
                                  </a:rPr>
                                  <m:t>2</m:t>
                                </m:r>
                              </m:den>
                            </m:f>
                          </m:e>
                        </m:d>
                        <m:r>
                          <a:rPr lang="en-US" sz="2800" i="1">
                            <a:latin typeface="Cambria Math" panose="02040503050406030204" pitchFamily="18" charset="0"/>
                          </a:rPr>
                          <m:t>𝑠</m:t>
                        </m:r>
                      </m:den>
                    </m:f>
                  </m:oMath>
                </a14:m>
                <a:r>
                  <a:rPr lang="en-US" sz="28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 </m:t>
                        </m:r>
                        <m:r>
                          <a:rPr lang="en-US" sz="2800" i="1">
                            <a:latin typeface="Cambria Math" panose="02040503050406030204" pitchFamily="18" charset="0"/>
                          </a:rPr>
                          <m:t>𝑑</m:t>
                        </m:r>
                        <m:r>
                          <a:rPr lang="en-US" sz="2800" i="1">
                            <a:latin typeface="Cambria Math" panose="02040503050406030204" pitchFamily="18" charset="0"/>
                          </a:rPr>
                          <m:t>−120</m:t>
                        </m:r>
                      </m:num>
                      <m:den>
                        <m:r>
                          <a:rPr lang="en-US" sz="2800" i="1">
                            <a:latin typeface="Cambria Math" panose="02040503050406030204" pitchFamily="18" charset="0"/>
                          </a:rPr>
                          <m:t>𝑠</m:t>
                        </m:r>
                      </m:den>
                    </m:f>
                  </m:oMath>
                </a14:m>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2d= 5d-600</a:t>
                </a:r>
              </a:p>
              <a:p>
                <a:pPr marL="457200" indent="-457200">
                  <a:buFont typeface="Symbol" panose="05050102010706020507" pitchFamily="18" charset="2"/>
                  <a:buChar char="Þ"/>
                </a:pPr>
                <a:r>
                  <a:rPr lang="en-US" sz="2800" dirty="0">
                    <a:latin typeface="Times New Roman" panose="02020603050405020304" pitchFamily="18" charset="0"/>
                    <a:cs typeface="Times New Roman" panose="02020603050405020304" pitchFamily="18" charset="0"/>
                  </a:rPr>
                  <a:t>3d = 600</a:t>
                </a:r>
              </a:p>
              <a:p>
                <a:r>
                  <a:rPr lang="en-US" sz="2800" dirty="0">
                    <a:latin typeface="Times New Roman" panose="02020603050405020304" pitchFamily="18" charset="0"/>
                    <a:cs typeface="Times New Roman" panose="02020603050405020304" pitchFamily="18" charset="0"/>
                  </a:rPr>
                  <a:t>=&gt;d=200m</a:t>
                </a:r>
              </a:p>
            </p:txBody>
          </p:sp>
        </mc:Choice>
        <mc:Fallback xmlns="">
          <p:sp>
            <p:nvSpPr>
              <p:cNvPr id="16" name="TextBox 15"/>
              <p:cNvSpPr txBox="1">
                <a:spLocks noRot="1" noChangeAspect="1" noMove="1" noResize="1" noEditPoints="1" noAdjustHandles="1" noChangeArrowheads="1" noChangeShapeType="1" noTextEdit="1"/>
              </p:cNvSpPr>
              <p:nvPr/>
            </p:nvSpPr>
            <p:spPr>
              <a:xfrm>
                <a:off x="189756" y="1988840"/>
                <a:ext cx="10827467" cy="4095673"/>
              </a:xfrm>
              <a:prstGeom prst="rect">
                <a:avLst/>
              </a:prstGeom>
              <a:blipFill>
                <a:blip r:embed="rId3"/>
                <a:stretch>
                  <a:fillRect l="-1182" t="-1488" b="-3274"/>
                </a:stretch>
              </a:blipFill>
            </p:spPr>
            <p:txBody>
              <a:bodyPr/>
              <a:lstStyle/>
              <a:p>
                <a:r>
                  <a:rPr lang="en-IN">
                    <a:noFill/>
                  </a:rPr>
                  <a:t> </a:t>
                </a:r>
              </a:p>
            </p:txBody>
          </p:sp>
        </mc:Fallback>
      </mc:AlternateContent>
    </p:spTree>
    <p:extLst>
      <p:ext uri="{BB962C8B-B14F-4D97-AF65-F5344CB8AC3E}">
        <p14:creationId xmlns:p14="http://schemas.microsoft.com/office/powerpoint/2010/main" val="185992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756" y="260648"/>
            <a:ext cx="11737304" cy="165429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90000"/>
              </a:lnSpc>
            </a:pPr>
            <a:r>
              <a:rPr lang="en-US" sz="2800" dirty="0">
                <a:solidFill>
                  <a:prstClr val="black"/>
                </a:solidFill>
                <a:latin typeface="Times New Roman" panose="02020603050405020304" pitchFamily="18" charset="0"/>
                <a:ea typeface="+mj-ea"/>
                <a:cs typeface="Times New Roman" panose="02020603050405020304" pitchFamily="18" charset="0"/>
              </a:rPr>
              <a:t>Ram and </a:t>
            </a:r>
            <a:r>
              <a:rPr lang="en-US" sz="2800" dirty="0" err="1">
                <a:solidFill>
                  <a:prstClr val="black"/>
                </a:solidFill>
                <a:latin typeface="Times New Roman" panose="02020603050405020304" pitchFamily="18" charset="0"/>
                <a:ea typeface="+mj-ea"/>
                <a:cs typeface="Times New Roman" panose="02020603050405020304" pitchFamily="18" charset="0"/>
              </a:rPr>
              <a:t>Shyam</a:t>
            </a:r>
            <a:r>
              <a:rPr lang="en-US" sz="2800" dirty="0">
                <a:solidFill>
                  <a:prstClr val="black"/>
                </a:solidFill>
                <a:latin typeface="Times New Roman" panose="02020603050405020304" pitchFamily="18" charset="0"/>
                <a:ea typeface="+mj-ea"/>
                <a:cs typeface="Times New Roman" panose="02020603050405020304" pitchFamily="18" charset="0"/>
              </a:rPr>
              <a:t> participate in a race of 200m. If Ram starts when </a:t>
            </a:r>
            <a:r>
              <a:rPr lang="en-US" sz="2800" dirty="0" err="1">
                <a:solidFill>
                  <a:prstClr val="black"/>
                </a:solidFill>
                <a:latin typeface="Times New Roman" panose="02020603050405020304" pitchFamily="18" charset="0"/>
                <a:ea typeface="+mj-ea"/>
                <a:cs typeface="Times New Roman" panose="02020603050405020304" pitchFamily="18" charset="0"/>
              </a:rPr>
              <a:t>Shyam</a:t>
            </a:r>
            <a:r>
              <a:rPr lang="en-US" sz="2800" dirty="0">
                <a:solidFill>
                  <a:prstClr val="black"/>
                </a:solidFill>
                <a:latin typeface="Times New Roman" panose="02020603050405020304" pitchFamily="18" charset="0"/>
                <a:ea typeface="+mj-ea"/>
                <a:cs typeface="Times New Roman" panose="02020603050405020304" pitchFamily="18" charset="0"/>
              </a:rPr>
              <a:t> has covered 25 meters, then Ram finishes the race 10 seconds before </a:t>
            </a:r>
            <a:r>
              <a:rPr lang="en-US" sz="2800" dirty="0" err="1">
                <a:solidFill>
                  <a:prstClr val="black"/>
                </a:solidFill>
                <a:latin typeface="Times New Roman" panose="02020603050405020304" pitchFamily="18" charset="0"/>
                <a:ea typeface="+mj-ea"/>
                <a:cs typeface="Times New Roman" panose="02020603050405020304" pitchFamily="18" charset="0"/>
              </a:rPr>
              <a:t>Shyam</a:t>
            </a:r>
            <a:r>
              <a:rPr lang="en-US" sz="2800" dirty="0">
                <a:solidFill>
                  <a:prstClr val="black"/>
                </a:solidFill>
                <a:latin typeface="Times New Roman" panose="02020603050405020304" pitchFamily="18" charset="0"/>
                <a:ea typeface="+mj-ea"/>
                <a:cs typeface="Times New Roman" panose="02020603050405020304" pitchFamily="18" charset="0"/>
              </a:rPr>
              <a:t> and if Ram starts when </a:t>
            </a:r>
            <a:r>
              <a:rPr lang="en-US" sz="2800" dirty="0" err="1">
                <a:solidFill>
                  <a:prstClr val="black"/>
                </a:solidFill>
                <a:latin typeface="Times New Roman" panose="02020603050405020304" pitchFamily="18" charset="0"/>
                <a:ea typeface="+mj-ea"/>
                <a:cs typeface="Times New Roman" panose="02020603050405020304" pitchFamily="18" charset="0"/>
              </a:rPr>
              <a:t>Shyam</a:t>
            </a:r>
            <a:r>
              <a:rPr lang="en-US" sz="2800" dirty="0">
                <a:solidFill>
                  <a:prstClr val="black"/>
                </a:solidFill>
                <a:latin typeface="Times New Roman" panose="02020603050405020304" pitchFamily="18" charset="0"/>
                <a:ea typeface="+mj-ea"/>
                <a:cs typeface="Times New Roman" panose="02020603050405020304" pitchFamily="18" charset="0"/>
              </a:rPr>
              <a:t> has covered 45 meters then both finish the race at the same time. How long does Ram take to run 200m?</a:t>
            </a:r>
            <a:endParaRPr lang="en-US" sz="2400" u="sng" dirty="0">
              <a:solidFill>
                <a:srgbClr val="FF0000"/>
              </a:solidFill>
              <a:latin typeface="Segoe Print" panose="02000600000000000000" pitchFamily="2" charset="0"/>
            </a:endParaRPr>
          </a:p>
        </p:txBody>
      </p:sp>
      <p:sp>
        <p:nvSpPr>
          <p:cNvPr id="16" name="TextBox 15"/>
          <p:cNvSpPr txBox="1"/>
          <p:nvPr/>
        </p:nvSpPr>
        <p:spPr>
          <a:xfrm>
            <a:off x="189756" y="1988840"/>
            <a:ext cx="10827467"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If Ram covers 200 m in ‘t’ seconds then </a:t>
            </a:r>
            <a:r>
              <a:rPr lang="en-US" sz="2800" dirty="0" err="1">
                <a:latin typeface="Times New Roman" panose="02020603050405020304" pitchFamily="18" charset="0"/>
                <a:cs typeface="Times New Roman" panose="02020603050405020304" pitchFamily="18" charset="0"/>
              </a:rPr>
              <a:t>Shyam</a:t>
            </a:r>
            <a:r>
              <a:rPr lang="en-US" sz="2800" dirty="0">
                <a:latin typeface="Times New Roman" panose="02020603050405020304" pitchFamily="18" charset="0"/>
                <a:cs typeface="Times New Roman" panose="02020603050405020304" pitchFamily="18" charset="0"/>
              </a:rPr>
              <a:t> will cover 175 m in ‘t+10’ seconds.</a:t>
            </a:r>
          </a:p>
          <a:p>
            <a:r>
              <a:rPr lang="en-US" sz="2800" dirty="0">
                <a:latin typeface="Times New Roman" panose="02020603050405020304" pitchFamily="18" charset="0"/>
                <a:cs typeface="Times New Roman" panose="02020603050405020304" pitchFamily="18" charset="0"/>
              </a:rPr>
              <a:t>If Ram covers 200 m in ‘t’ seconds then </a:t>
            </a:r>
            <a:r>
              <a:rPr lang="en-US" sz="2800" dirty="0" err="1">
                <a:latin typeface="Times New Roman" panose="02020603050405020304" pitchFamily="18" charset="0"/>
                <a:cs typeface="Times New Roman" panose="02020603050405020304" pitchFamily="18" charset="0"/>
              </a:rPr>
              <a:t>Shyam</a:t>
            </a:r>
            <a:r>
              <a:rPr lang="en-US" sz="2800" dirty="0">
                <a:latin typeface="Times New Roman" panose="02020603050405020304" pitchFamily="18" charset="0"/>
                <a:cs typeface="Times New Roman" panose="02020603050405020304" pitchFamily="18" charset="0"/>
              </a:rPr>
              <a:t> will cover 155 m in ‘t’ seconds.</a:t>
            </a:r>
          </a:p>
          <a:p>
            <a:r>
              <a:rPr lang="en-US" sz="2800" dirty="0" err="1">
                <a:latin typeface="Times New Roman" panose="02020603050405020304" pitchFamily="18" charset="0"/>
                <a:cs typeface="Times New Roman" panose="02020603050405020304" pitchFamily="18" charset="0"/>
              </a:rPr>
              <a:t>Shyam</a:t>
            </a:r>
            <a:r>
              <a:rPr lang="en-US" sz="2800" dirty="0">
                <a:latin typeface="Times New Roman" panose="02020603050405020304" pitchFamily="18" charset="0"/>
                <a:cs typeface="Times New Roman" panose="02020603050405020304" pitchFamily="18" charset="0"/>
              </a:rPr>
              <a:t> covers 20 m in 10 seconds so he will cover 200 m in 100 seconds.</a:t>
            </a:r>
          </a:p>
          <a:p>
            <a:r>
              <a:rPr lang="en-US" sz="2800" dirty="0">
                <a:latin typeface="Times New Roman" panose="02020603050405020304" pitchFamily="18" charset="0"/>
                <a:cs typeface="Times New Roman" panose="02020603050405020304" pitchFamily="18" charset="0"/>
              </a:rPr>
              <a:t>But we want ram speed so we need to find </a:t>
            </a:r>
            <a:r>
              <a:rPr lang="en-US" sz="2800" dirty="0" err="1">
                <a:latin typeface="Times New Roman" panose="02020603050405020304" pitchFamily="18" charset="0"/>
                <a:cs typeface="Times New Roman" panose="02020603050405020304" pitchFamily="18" charset="0"/>
              </a:rPr>
              <a:t>shyam</a:t>
            </a:r>
            <a:r>
              <a:rPr lang="en-US" sz="2800" dirty="0">
                <a:latin typeface="Times New Roman" panose="02020603050405020304" pitchFamily="18" charset="0"/>
                <a:cs typeface="Times New Roman" panose="02020603050405020304" pitchFamily="18" charset="0"/>
              </a:rPr>
              <a:t> time to cover 175 m or 155 m to get ‘t’ value.</a:t>
            </a:r>
          </a:p>
          <a:p>
            <a:r>
              <a:rPr lang="en-US" sz="2800" dirty="0">
                <a:latin typeface="Times New Roman" panose="02020603050405020304" pitchFamily="18" charset="0"/>
                <a:cs typeface="Times New Roman" panose="02020603050405020304" pitchFamily="18" charset="0"/>
              </a:rPr>
              <a:t>Speed of ram = 20/10 = 2 m/s.   Time taken to cover 155m = distance/speed = 155/2</a:t>
            </a:r>
          </a:p>
          <a:p>
            <a:r>
              <a:rPr lang="en-US" sz="2800" dirty="0">
                <a:latin typeface="Times New Roman" panose="02020603050405020304" pitchFamily="18" charset="0"/>
                <a:cs typeface="Times New Roman" panose="02020603050405020304" pitchFamily="18" charset="0"/>
              </a:rPr>
              <a:t> = 77.5 seconds. So that will be the time taken by Ram to cover 200m. </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621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08" y="126488"/>
            <a:ext cx="4572000" cy="3429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380" y="126488"/>
            <a:ext cx="6000750" cy="336042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828" y="3651431"/>
            <a:ext cx="4116288" cy="294548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0436" y="3739413"/>
            <a:ext cx="3810000" cy="2857500"/>
          </a:xfrm>
          <a:prstGeom prst="rect">
            <a:avLst/>
          </a:prstGeom>
        </p:spPr>
      </p:pic>
    </p:spTree>
    <p:extLst>
      <p:ext uri="{BB962C8B-B14F-4D97-AF65-F5344CB8AC3E}">
        <p14:creationId xmlns:p14="http://schemas.microsoft.com/office/powerpoint/2010/main" val="95993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1804" y="4005064"/>
            <a:ext cx="10873208" cy="2419124"/>
          </a:xfrm>
          <a:prstGeom prst="rect">
            <a:avLst/>
          </a:prstGeom>
          <a:noFill/>
        </p:spPr>
        <p:txBody>
          <a:bodyPr wrap="square" rtlCol="0">
            <a:spAutoFit/>
          </a:bodyPr>
          <a:lstStyle/>
          <a:p>
            <a:pPr>
              <a:lnSpc>
                <a:spcPct val="90000"/>
              </a:lnSpc>
            </a:pPr>
            <a:r>
              <a:rPr lang="en-US" sz="2400" dirty="0">
                <a:solidFill>
                  <a:srgbClr val="00B0F0"/>
                </a:solidFill>
                <a:latin typeface="Segoe Print" panose="02000600000000000000" pitchFamily="2" charset="0"/>
              </a:rPr>
              <a:t>Example , To cover a distance of 200 km if the speed of the car is 80 kmph , speed of the bike is 50 kmph.</a:t>
            </a:r>
          </a:p>
          <a:p>
            <a:pPr>
              <a:lnSpc>
                <a:spcPct val="90000"/>
              </a:lnSpc>
            </a:pPr>
            <a:r>
              <a:rPr lang="en-US" sz="2400" dirty="0">
                <a:solidFill>
                  <a:srgbClr val="00B0F0"/>
                </a:solidFill>
                <a:latin typeface="Segoe Print" panose="02000600000000000000" pitchFamily="2" charset="0"/>
              </a:rPr>
              <a:t>Then</a:t>
            </a:r>
          </a:p>
          <a:p>
            <a:pPr>
              <a:lnSpc>
                <a:spcPct val="90000"/>
              </a:lnSpc>
            </a:pPr>
            <a:r>
              <a:rPr lang="en-US" sz="2400" dirty="0">
                <a:solidFill>
                  <a:srgbClr val="00B0F0"/>
                </a:solidFill>
                <a:latin typeface="Segoe Print" panose="02000600000000000000" pitchFamily="2" charset="0"/>
              </a:rPr>
              <a:t>Car will take 200/80 = 2.5 hours to cover the distance</a:t>
            </a:r>
          </a:p>
          <a:p>
            <a:pPr>
              <a:lnSpc>
                <a:spcPct val="90000"/>
              </a:lnSpc>
            </a:pPr>
            <a:r>
              <a:rPr lang="en-US" sz="2400" dirty="0">
                <a:solidFill>
                  <a:srgbClr val="00B0F0"/>
                </a:solidFill>
                <a:latin typeface="Segoe Print" panose="02000600000000000000" pitchFamily="2" charset="0"/>
              </a:rPr>
              <a:t>Bike will take 200/50 = 4 hours </a:t>
            </a:r>
          </a:p>
          <a:p>
            <a:pPr>
              <a:lnSpc>
                <a:spcPct val="90000"/>
              </a:lnSpc>
            </a:pPr>
            <a:r>
              <a:rPr lang="en-US" sz="2400" dirty="0">
                <a:solidFill>
                  <a:srgbClr val="00B0F0"/>
                </a:solidFill>
                <a:latin typeface="Segoe Print" panose="02000600000000000000" pitchFamily="2" charset="0"/>
              </a:rPr>
              <a:t>So speed ratio of car and bike is 8:5</a:t>
            </a:r>
          </a:p>
          <a:p>
            <a:pPr>
              <a:lnSpc>
                <a:spcPct val="90000"/>
              </a:lnSpc>
            </a:pPr>
            <a:r>
              <a:rPr lang="en-US" sz="2400" dirty="0">
                <a:solidFill>
                  <a:srgbClr val="00B0F0"/>
                </a:solidFill>
                <a:latin typeface="Segoe Print" panose="02000600000000000000" pitchFamily="2" charset="0"/>
              </a:rPr>
              <a:t>But time taken ratio will be 5:8</a:t>
            </a:r>
            <a:endParaRPr lang="en-IN" sz="2400" dirty="0">
              <a:solidFill>
                <a:srgbClr val="00B0F0"/>
              </a:solidFill>
              <a:latin typeface="Segoe Print" panose="02000600000000000000" pitchFamily="2" charset="0"/>
            </a:endParaRPr>
          </a:p>
        </p:txBody>
      </p:sp>
      <p:sp>
        <p:nvSpPr>
          <p:cNvPr id="2" name="Title 1"/>
          <p:cNvSpPr>
            <a:spLocks noGrp="1"/>
          </p:cNvSpPr>
          <p:nvPr>
            <p:ph type="title"/>
          </p:nvPr>
        </p:nvSpPr>
        <p:spPr/>
        <p:txBody>
          <a:bodyPr/>
          <a:lstStyle/>
          <a:p>
            <a:r>
              <a:rPr lang="en-US" dirty="0"/>
              <a:t>Relationship between speed and time</a:t>
            </a:r>
          </a:p>
        </p:txBody>
      </p:sp>
      <p:sp>
        <p:nvSpPr>
          <p:cNvPr id="4" name="AutoShape 2" descr="Sports Car VS Sports Bike | Race Video | Kids Racing Video - YouTube"/>
          <p:cNvSpPr>
            <a:spLocks noChangeAspect="1" noChangeArrowheads="1"/>
          </p:cNvSpPr>
          <p:nvPr/>
        </p:nvSpPr>
        <p:spPr bwMode="auto">
          <a:xfrm>
            <a:off x="1125860" y="3085722"/>
            <a:ext cx="2376264" cy="23762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mc:AlternateContent xmlns:mc="http://schemas.openxmlformats.org/markup-compatibility/2006" xmlns:a14="http://schemas.microsoft.com/office/drawing/2010/main">
        <mc:Choice Requires="a14">
          <p:sp>
            <p:nvSpPr>
              <p:cNvPr id="5" name="Content Placeholder 4"/>
              <p:cNvSpPr>
                <a:spLocks noGrp="1"/>
              </p:cNvSpPr>
              <p:nvPr>
                <p:ph sz="half" idx="1"/>
              </p:nvPr>
            </p:nvSpPr>
            <p:spPr>
              <a:xfrm>
                <a:off x="1522413" y="1905000"/>
                <a:ext cx="9468543" cy="2100064"/>
              </a:xfrm>
            </p:spPr>
            <p:txBody>
              <a:bodyPr/>
              <a:lstStyle/>
              <a:p>
                <a:pPr marL="0" indent="0">
                  <a:buNone/>
                </a:pPr>
                <a:r>
                  <a:rPr lang="en-US" dirty="0">
                    <a:solidFill>
                      <a:schemeClr val="accent2"/>
                    </a:solidFill>
                    <a:latin typeface="Lucida Calligraphy" panose="03010101010101010101" pitchFamily="66" charset="0"/>
                  </a:rPr>
                  <a:t>Speed and time are always inversely proportional , when speed increases the time will decrease when distance is constant.</a:t>
                </a:r>
              </a:p>
              <a:p>
                <a:pPr marL="0" indent="0">
                  <a:buNone/>
                </a:pPr>
                <a:r>
                  <a:rPr lang="en-US" sz="3200" dirty="0">
                    <a:solidFill>
                      <a:srgbClr val="FFFF00"/>
                    </a:solidFill>
                    <a:latin typeface="Script MT Bold" panose="03040602040607080904" pitchFamily="66" charset="0"/>
                  </a:rPr>
                  <a:t>                   S</a:t>
                </a:r>
                <a:r>
                  <a:rPr lang="en-US" dirty="0">
                    <a:solidFill>
                      <a:srgbClr val="FFFF00"/>
                    </a:solidFill>
                    <a:latin typeface="Script MT Bold" panose="03040602040607080904" pitchFamily="66" charset="0"/>
                  </a:rPr>
                  <a:t>   </a:t>
                </a:r>
                <a:r>
                  <a:rPr lang="el-GR" dirty="0">
                    <a:solidFill>
                      <a:srgbClr val="FFFF00"/>
                    </a:solidFill>
                  </a:rPr>
                  <a:t>α</a:t>
                </a:r>
                <a:r>
                  <a:rPr lang="en-US" dirty="0">
                    <a:solidFill>
                      <a:srgbClr val="FFFF00"/>
                    </a:solidFill>
                    <a:latin typeface="Script MT Bold" panose="03040602040607080904" pitchFamily="66" charset="0"/>
                  </a:rPr>
                  <a:t>   </a:t>
                </a:r>
                <a14:m>
                  <m:oMath xmlns:m="http://schemas.openxmlformats.org/officeDocument/2006/math">
                    <m:f>
                      <m:fPr>
                        <m:ctrlPr>
                          <a:rPr lang="en-US" sz="3600" b="1" i="1" smtClean="0">
                            <a:solidFill>
                              <a:srgbClr val="FFFF00"/>
                            </a:solidFill>
                            <a:latin typeface="Cambria Math" panose="02040503050406030204" pitchFamily="18" charset="0"/>
                          </a:rPr>
                        </m:ctrlPr>
                      </m:fPr>
                      <m:num>
                        <m:r>
                          <a:rPr lang="en-US" sz="3600" b="1" i="1" smtClean="0">
                            <a:solidFill>
                              <a:srgbClr val="FFFF00"/>
                            </a:solidFill>
                            <a:latin typeface="Cambria Math" panose="02040503050406030204" pitchFamily="18" charset="0"/>
                          </a:rPr>
                          <m:t>𝟏</m:t>
                        </m:r>
                      </m:num>
                      <m:den>
                        <m:r>
                          <a:rPr lang="en-US" sz="3600" b="1" i="1" smtClean="0">
                            <a:solidFill>
                              <a:srgbClr val="FFFF00"/>
                            </a:solidFill>
                            <a:latin typeface="Cambria Math" panose="02040503050406030204" pitchFamily="18" charset="0"/>
                          </a:rPr>
                          <m:t>𝑻</m:t>
                        </m:r>
                      </m:den>
                    </m:f>
                  </m:oMath>
                </a14:m>
                <a:r>
                  <a:rPr lang="en-US" sz="3600" dirty="0">
                    <a:solidFill>
                      <a:srgbClr val="FFFF00"/>
                    </a:solidFill>
                    <a:latin typeface="Script MT Bold" panose="03040602040607080904" pitchFamily="66" charset="0"/>
                  </a:rPr>
                  <a:t> </a:t>
                </a:r>
              </a:p>
            </p:txBody>
          </p:sp>
        </mc:Choice>
        <mc:Fallback xmlns="">
          <p:sp>
            <p:nvSpPr>
              <p:cNvPr id="5" name="Content Placeholder 4"/>
              <p:cNvSpPr>
                <a:spLocks noGrp="1" noRot="1" noChangeAspect="1" noMove="1" noResize="1" noEditPoints="1" noAdjustHandles="1" noChangeArrowheads="1" noChangeShapeType="1" noTextEdit="1"/>
              </p:cNvSpPr>
              <p:nvPr>
                <p:ph sz="half" idx="1"/>
              </p:nvPr>
            </p:nvSpPr>
            <p:spPr>
              <a:xfrm>
                <a:off x="1522413" y="1905000"/>
                <a:ext cx="9468543" cy="2100064"/>
              </a:xfrm>
              <a:blipFill>
                <a:blip r:embed="rId2"/>
                <a:stretch>
                  <a:fillRect l="-1030" t="-3779" r="-2061" b="-581"/>
                </a:stretch>
              </a:blipFill>
            </p:spPr>
            <p:txBody>
              <a:bodyPr/>
              <a:lstStyle/>
              <a:p>
                <a:r>
                  <a:rPr lang="en-IN">
                    <a:noFill/>
                  </a:rPr>
                  <a:t> </a:t>
                </a:r>
              </a:p>
            </p:txBody>
          </p:sp>
        </mc:Fallback>
      </mc:AlternateContent>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31116" y="4273857"/>
            <a:ext cx="4686254" cy="2636018"/>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250"/>
                                  </p:stCondLst>
                                  <p:childTnLst>
                                    <p:animMotion origin="layout" path="M -4.6262E-6 2.22222E-6 L -1.40922 -0.05903 " pathEditMode="relative" rAng="0" ptsTypes="AA">
                                      <p:cBhvr>
                                        <p:cTn id="24" dur="5000" fill="hold"/>
                                        <p:tgtEl>
                                          <p:spTgt spid="6"/>
                                        </p:tgtEl>
                                        <p:attrNameLst>
                                          <p:attrName>ppt_x</p:attrName>
                                          <p:attrName>ppt_y</p:attrName>
                                        </p:attrNameLst>
                                      </p:cBhvr>
                                      <p:rCtr x="-70461" y="-2963"/>
                                    </p:animMotion>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1000"/>
                                        <p:tgtEl>
                                          <p:spTgt spid="7">
                                            <p:txEl>
                                              <p:pRg st="2" end="2"/>
                                            </p:txEl>
                                          </p:spTgt>
                                        </p:tgtEl>
                                      </p:cBhvr>
                                    </p:animEffect>
                                    <p:anim calcmode="lin" valueType="num">
                                      <p:cBhvr>
                                        <p:cTn id="35"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7">
                                            <p:txEl>
                                              <p:pRg st="3" end="3"/>
                                            </p:txEl>
                                          </p:spTgt>
                                        </p:tgtEl>
                                        <p:attrNameLst>
                                          <p:attrName>style.visibility</p:attrName>
                                        </p:attrNameLst>
                                      </p:cBhvr>
                                      <p:to>
                                        <p:strVal val="visible"/>
                                      </p:to>
                                    </p:set>
                                    <p:animEffect transition="in" filter="fade">
                                      <p:cBhvr>
                                        <p:cTn id="41" dur="1000"/>
                                        <p:tgtEl>
                                          <p:spTgt spid="7">
                                            <p:txEl>
                                              <p:pRg st="3" end="3"/>
                                            </p:txEl>
                                          </p:spTgt>
                                        </p:tgtEl>
                                      </p:cBhvr>
                                    </p:animEffect>
                                    <p:anim calcmode="lin" valueType="num">
                                      <p:cBhvr>
                                        <p:cTn id="42"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7">
                                            <p:txEl>
                                              <p:pRg st="4" end="4"/>
                                            </p:txEl>
                                          </p:spTgt>
                                        </p:tgtEl>
                                        <p:attrNameLst>
                                          <p:attrName>style.visibility</p:attrName>
                                        </p:attrNameLst>
                                      </p:cBhvr>
                                      <p:to>
                                        <p:strVal val="visible"/>
                                      </p:to>
                                    </p:set>
                                    <p:animEffect transition="in" filter="fade">
                                      <p:cBhvr>
                                        <p:cTn id="48" dur="1000"/>
                                        <p:tgtEl>
                                          <p:spTgt spid="7">
                                            <p:txEl>
                                              <p:pRg st="4" end="4"/>
                                            </p:txEl>
                                          </p:spTgt>
                                        </p:tgtEl>
                                      </p:cBhvr>
                                    </p:animEffect>
                                    <p:anim calcmode="lin" valueType="num">
                                      <p:cBhvr>
                                        <p:cTn id="49"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7">
                                            <p:txEl>
                                              <p:pRg st="5" end="5"/>
                                            </p:txEl>
                                          </p:spTgt>
                                        </p:tgtEl>
                                        <p:attrNameLst>
                                          <p:attrName>style.visibility</p:attrName>
                                        </p:attrNameLst>
                                      </p:cBhvr>
                                      <p:to>
                                        <p:strVal val="visible"/>
                                      </p:to>
                                    </p:set>
                                    <p:anim calcmode="lin" valueType="num">
                                      <p:cBhvr additive="base">
                                        <p:cTn id="5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Speed</a:t>
            </a:r>
          </a:p>
        </p:txBody>
      </p:sp>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50396" y="2708920"/>
            <a:ext cx="1716190" cy="936104"/>
          </a:xfrm>
          <a:prstGeom prst="rect">
            <a:avLst/>
          </a:prstGeom>
        </p:spPr>
      </p:pic>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8419" y="2636912"/>
            <a:ext cx="1716190" cy="936104"/>
          </a:xfrm>
          <a:prstGeom prst="rect">
            <a:avLst/>
          </a:prstGeom>
        </p:spPr>
      </p:pic>
      <p:sp>
        <p:nvSpPr>
          <p:cNvPr id="19" name="TextBox 18"/>
          <p:cNvSpPr txBox="1"/>
          <p:nvPr/>
        </p:nvSpPr>
        <p:spPr>
          <a:xfrm>
            <a:off x="-1538436" y="4228404"/>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‘a’ kmph</a:t>
            </a:r>
            <a:endParaRPr lang="en-IN" sz="2400" dirty="0"/>
          </a:p>
        </p:txBody>
      </p:sp>
      <p:sp>
        <p:nvSpPr>
          <p:cNvPr id="20" name="TextBox 19"/>
          <p:cNvSpPr txBox="1"/>
          <p:nvPr/>
        </p:nvSpPr>
        <p:spPr>
          <a:xfrm>
            <a:off x="-1567632" y="483094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‘b’ kmph</a:t>
            </a:r>
            <a:endParaRPr lang="en-IN" sz="2400" dirty="0"/>
          </a:p>
        </p:txBody>
      </p:sp>
      <p:sp>
        <p:nvSpPr>
          <p:cNvPr id="21" name="TextBox 20"/>
          <p:cNvSpPr txBox="1"/>
          <p:nvPr/>
        </p:nvSpPr>
        <p:spPr>
          <a:xfrm>
            <a:off x="-1529885" y="573325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‘c’ kmph</a:t>
            </a:r>
            <a:endParaRPr lang="en-IN" sz="2400" dirty="0"/>
          </a:p>
        </p:txBody>
      </p:sp>
      <p:cxnSp>
        <p:nvCxnSpPr>
          <p:cNvPr id="26" name="Straight Arrow Connector 25"/>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a:off x="4294212"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a:off x="7174532" y="2708920"/>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31" name="Rectangle 30"/>
          <p:cNvSpPr/>
          <p:nvPr/>
        </p:nvSpPr>
        <p:spPr>
          <a:xfrm>
            <a:off x="1965973" y="1791978"/>
            <a:ext cx="91403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d1</a:t>
            </a:r>
          </a:p>
        </p:txBody>
      </p:sp>
      <p:sp>
        <p:nvSpPr>
          <p:cNvPr id="32" name="Rectangle 31"/>
          <p:cNvSpPr/>
          <p:nvPr/>
        </p:nvSpPr>
        <p:spPr>
          <a:xfrm>
            <a:off x="4558210" y="1857598"/>
            <a:ext cx="91723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d2</a:t>
            </a:r>
          </a:p>
        </p:txBody>
      </p:sp>
      <p:sp>
        <p:nvSpPr>
          <p:cNvPr id="33" name="Rectangle 32"/>
          <p:cNvSpPr/>
          <p:nvPr/>
        </p:nvSpPr>
        <p:spPr>
          <a:xfrm>
            <a:off x="7548012" y="1749587"/>
            <a:ext cx="90922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d3</a:t>
            </a:r>
          </a:p>
        </p:txBody>
      </p:sp>
      <p:pic>
        <p:nvPicPr>
          <p:cNvPr id="35" name="Picture 3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2744" y="2663310"/>
            <a:ext cx="1716190" cy="936104"/>
          </a:xfrm>
          <a:prstGeom prst="rect">
            <a:avLst/>
          </a:prstGeom>
        </p:spPr>
      </p:pic>
      <mc:AlternateContent xmlns:mc="http://schemas.openxmlformats.org/markup-compatibility/2006" xmlns:a14="http://schemas.microsoft.com/office/drawing/2010/main">
        <mc:Choice Requires="a14">
          <p:sp>
            <p:nvSpPr>
              <p:cNvPr id="36" name="TextBox 35"/>
              <p:cNvSpPr txBox="1"/>
              <p:nvPr/>
            </p:nvSpPr>
            <p:spPr>
              <a:xfrm>
                <a:off x="2880006" y="3830763"/>
                <a:ext cx="7931837" cy="1644746"/>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u="sng" dirty="0">
                    <a:solidFill>
                      <a:schemeClr val="accent2">
                        <a:lumMod val="75000"/>
                      </a:schemeClr>
                    </a:solidFill>
                    <a:latin typeface="Segoe Print" panose="02000600000000000000" pitchFamily="2" charset="0"/>
                  </a:rPr>
                  <a:t>Average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𝑻𝒐𝒕𝒂𝒍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𝒅𝒊𝒔𝒕𝒂𝒏𝒄𝒆</m:t>
                        </m:r>
                      </m:num>
                      <m:den>
                        <m:r>
                          <a:rPr lang="en-US" sz="3200" b="1" i="1">
                            <a:solidFill>
                              <a:srgbClr val="FFFF00"/>
                            </a:solidFill>
                            <a:latin typeface="Cambria Math" panose="02040503050406030204" pitchFamily="18" charset="0"/>
                          </a:rPr>
                          <m:t>𝑻</m:t>
                        </m:r>
                        <m:r>
                          <a:rPr lang="en-US" sz="3200" b="1" i="1" smtClean="0">
                            <a:solidFill>
                              <a:srgbClr val="FFFF00"/>
                            </a:solidFill>
                            <a:latin typeface="Cambria Math" panose="02040503050406030204" pitchFamily="18" charset="0"/>
                          </a:rPr>
                          <m:t>𝒐𝒕𝒂𝒍</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𝒕𝒊𝒎𝒆</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𝒕𝒂𝒌𝒆𝒏</m:t>
                        </m:r>
                      </m:den>
                    </m:f>
                  </m:oMath>
                </a14:m>
                <a:r>
                  <a:rPr lang="en-US" sz="3200" dirty="0">
                    <a:solidFill>
                      <a:srgbClr val="FFFF00"/>
                    </a:solidFill>
                    <a:latin typeface="Script MT Bold" panose="03040602040607080904" pitchFamily="66" charset="0"/>
                  </a:rPr>
                  <a:t>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36" name="TextBox 35"/>
              <p:cNvSpPr txBox="1">
                <a:spLocks noRot="1" noChangeAspect="1" noMove="1" noResize="1" noEditPoints="1" noAdjustHandles="1" noChangeArrowheads="1" noChangeShapeType="1" noTextEdit="1"/>
              </p:cNvSpPr>
              <p:nvPr/>
            </p:nvSpPr>
            <p:spPr>
              <a:xfrm>
                <a:off x="2880006" y="3830763"/>
                <a:ext cx="7931837" cy="1644746"/>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2339E-6 -1.48148E-6 L 0.24173 -0.00903 " pathEditMode="relative" rAng="0" ptsTypes="AA">
                                      <p:cBhvr>
                                        <p:cTn id="6" dur="2000" fill="hold"/>
                                        <p:tgtEl>
                                          <p:spTgt spid="35"/>
                                        </p:tgtEl>
                                        <p:attrNameLst>
                                          <p:attrName>ppt_x</p:attrName>
                                          <p:attrName>ppt_y</p:attrName>
                                        </p:attrNameLst>
                                      </p:cBhvr>
                                      <p:rCtr x="12086" y="-46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85517E-6 -3.7037E-6 L 0.39008 -0.32592 " pathEditMode="relative" rAng="0" ptsTypes="AA">
                                      <p:cBhvr>
                                        <p:cTn id="10" dur="2000" fill="hold"/>
                                        <p:tgtEl>
                                          <p:spTgt spid="19"/>
                                        </p:tgtEl>
                                        <p:attrNameLst>
                                          <p:attrName>ppt_x</p:attrName>
                                          <p:attrName>ppt_y</p:attrName>
                                        </p:attrNameLst>
                                      </p:cBhvr>
                                      <p:rCtr x="19497" y="-1629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750"/>
                                  </p:stCondLst>
                                  <p:childTnLst>
                                    <p:animMotion origin="layout" path="M 2.50326E-6 2.22222E-6 L 0.22115 0.00532 " pathEditMode="relative" rAng="0" ptsTypes="AA">
                                      <p:cBhvr>
                                        <p:cTn id="14" dur="2000" fill="hold"/>
                                        <p:tgtEl>
                                          <p:spTgt spid="14"/>
                                        </p:tgtEl>
                                        <p:attrNameLst>
                                          <p:attrName>ppt_x</p:attrName>
                                          <p:attrName>ppt_y</p:attrName>
                                        </p:attrNameLst>
                                      </p:cBhvr>
                                      <p:rCtr x="11058" y="255"/>
                                    </p:animMotion>
                                  </p:childTnLst>
                                </p:cTn>
                              </p:par>
                              <p:par>
                                <p:cTn id="15" presetID="42" presetClass="path" presetSubtype="0" accel="50000" decel="50000" fill="hold" grpId="0" nodeType="withEffect">
                                  <p:stCondLst>
                                    <p:cond delay="0"/>
                                  </p:stCondLst>
                                  <p:childTnLst>
                                    <p:animMotion origin="layout" path="M 5.0534E-7 3.33333E-6 L 0.61696 -0.41389 " pathEditMode="relative" rAng="0" ptsTypes="AA">
                                      <p:cBhvr>
                                        <p:cTn id="16" dur="2000" fill="hold"/>
                                        <p:tgtEl>
                                          <p:spTgt spid="20"/>
                                        </p:tgtEl>
                                        <p:attrNameLst>
                                          <p:attrName>ppt_x</p:attrName>
                                          <p:attrName>ppt_y</p:attrName>
                                        </p:attrNameLst>
                                      </p:cBhvr>
                                      <p:rCtr x="30841" y="-2069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500"/>
                                  </p:stCondLst>
                                  <p:childTnLst>
                                    <p:animMotion origin="layout" path="M 1.22949E-6 -4.44444E-6 L 0.27234 -0.00509 " pathEditMode="relative" rAng="0" ptsTypes="AA">
                                      <p:cBhvr>
                                        <p:cTn id="20" dur="2000" fill="hold"/>
                                        <p:tgtEl>
                                          <p:spTgt spid="11"/>
                                        </p:tgtEl>
                                        <p:attrNameLst>
                                          <p:attrName>ppt_x</p:attrName>
                                          <p:attrName>ppt_y</p:attrName>
                                        </p:attrNameLst>
                                      </p:cBhvr>
                                      <p:rCtr x="13610" y="-255"/>
                                    </p:animMotion>
                                  </p:childTnLst>
                                </p:cTn>
                              </p:par>
                              <p:par>
                                <p:cTn id="21" presetID="42" presetClass="path" presetSubtype="0" accel="50000" decel="50000" fill="hold" grpId="0" nodeType="withEffect">
                                  <p:stCondLst>
                                    <p:cond delay="1000"/>
                                  </p:stCondLst>
                                  <p:childTnLst>
                                    <p:animMotion origin="layout" path="M 4.93358E-6 1.85185E-6 L 0.94764 -0.55579 " pathEditMode="relative" rAng="0" ptsTypes="AA">
                                      <p:cBhvr>
                                        <p:cTn id="22" dur="2000" fill="hold"/>
                                        <p:tgtEl>
                                          <p:spTgt spid="21"/>
                                        </p:tgtEl>
                                        <p:attrNameLst>
                                          <p:attrName>ppt_x</p:attrName>
                                          <p:attrName>ppt_y</p:attrName>
                                        </p:attrNameLst>
                                      </p:cBhvr>
                                      <p:rCtr x="47382" y="-27801"/>
                                    </p:animMotion>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000"/>
                                        <p:tgtEl>
                                          <p:spTgt spid="36"/>
                                        </p:tgtEl>
                                      </p:cBhvr>
                                    </p:animEffect>
                                    <p:anim calcmode="lin" valueType="num">
                                      <p:cBhvr>
                                        <p:cTn id="28" dur="2000" fill="hold"/>
                                        <p:tgtEl>
                                          <p:spTgt spid="36"/>
                                        </p:tgtEl>
                                        <p:attrNameLst>
                                          <p:attrName>ppt_w</p:attrName>
                                        </p:attrNameLst>
                                      </p:cBhvr>
                                      <p:tavLst>
                                        <p:tav tm="0" fmla="#ppt_w*sin(2.5*pi*$)">
                                          <p:val>
                                            <p:fltVal val="0"/>
                                          </p:val>
                                        </p:tav>
                                        <p:tav tm="100000">
                                          <p:val>
                                            <p:fltVal val="1"/>
                                          </p:val>
                                        </p:tav>
                                      </p:tavLst>
                                    </p:anim>
                                    <p:anim calcmode="lin" valueType="num">
                                      <p:cBhvr>
                                        <p:cTn id="29" dur="20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Average Speed- when distance is constant</a:t>
            </a:r>
          </a:p>
        </p:txBody>
      </p:sp>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50396" y="2708920"/>
            <a:ext cx="1716190" cy="936104"/>
          </a:xfrm>
          <a:prstGeom prst="rect">
            <a:avLst/>
          </a:prstGeom>
        </p:spPr>
      </p:pic>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8419" y="2636912"/>
            <a:ext cx="1716190" cy="936104"/>
          </a:xfrm>
          <a:prstGeom prst="rect">
            <a:avLst/>
          </a:prstGeom>
        </p:spPr>
      </p:pic>
      <p:sp>
        <p:nvSpPr>
          <p:cNvPr id="19" name="TextBox 18"/>
          <p:cNvSpPr txBox="1"/>
          <p:nvPr/>
        </p:nvSpPr>
        <p:spPr>
          <a:xfrm>
            <a:off x="1883783" y="3243470"/>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‘a’ kmph</a:t>
            </a:r>
            <a:endParaRPr lang="en-IN" sz="2400" dirty="0"/>
          </a:p>
        </p:txBody>
      </p:sp>
      <p:sp>
        <p:nvSpPr>
          <p:cNvPr id="20" name="TextBox 19"/>
          <p:cNvSpPr txBox="1"/>
          <p:nvPr/>
        </p:nvSpPr>
        <p:spPr>
          <a:xfrm>
            <a:off x="4727483" y="334787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‘b’ kmph</a:t>
            </a:r>
            <a:endParaRPr lang="en-IN" sz="2400" dirty="0"/>
          </a:p>
        </p:txBody>
      </p:sp>
      <p:sp>
        <p:nvSpPr>
          <p:cNvPr id="21" name="TextBox 20"/>
          <p:cNvSpPr txBox="1"/>
          <p:nvPr/>
        </p:nvSpPr>
        <p:spPr>
          <a:xfrm>
            <a:off x="-1529885" y="573325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60 kmph</a:t>
            </a:r>
            <a:endParaRPr lang="en-IN" sz="2400" dirty="0"/>
          </a:p>
        </p:txBody>
      </p:sp>
      <p:cxnSp>
        <p:nvCxnSpPr>
          <p:cNvPr id="26" name="Straight Arrow Connector 25"/>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a:off x="4294212"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31" name="Rectangle 30"/>
          <p:cNvSpPr/>
          <p:nvPr/>
        </p:nvSpPr>
        <p:spPr>
          <a:xfrm>
            <a:off x="2137495" y="1791978"/>
            <a:ext cx="570989"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
            </a:r>
          </a:p>
        </p:txBody>
      </p:sp>
      <p:sp>
        <p:nvSpPr>
          <p:cNvPr id="32" name="Rectangle 31"/>
          <p:cNvSpPr/>
          <p:nvPr/>
        </p:nvSpPr>
        <p:spPr>
          <a:xfrm>
            <a:off x="4731334" y="1857598"/>
            <a:ext cx="57099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a:t>
            </a:r>
          </a:p>
        </p:txBody>
      </p:sp>
      <p:pic>
        <p:nvPicPr>
          <p:cNvPr id="35" name="Picture 3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2744" y="2663310"/>
            <a:ext cx="1716190" cy="936104"/>
          </a:xfrm>
          <a:prstGeom prst="rect">
            <a:avLst/>
          </a:prstGeom>
        </p:spPr>
      </p:pic>
      <mc:AlternateContent xmlns:mc="http://schemas.openxmlformats.org/markup-compatibility/2006" xmlns:a14="http://schemas.microsoft.com/office/drawing/2010/main">
        <mc:Choice Requires="a14">
          <p:sp>
            <p:nvSpPr>
              <p:cNvPr id="36" name="TextBox 35"/>
              <p:cNvSpPr txBox="1"/>
              <p:nvPr/>
            </p:nvSpPr>
            <p:spPr>
              <a:xfrm>
                <a:off x="2998068" y="4188119"/>
                <a:ext cx="7931837" cy="1644746"/>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u="sng" dirty="0">
                    <a:solidFill>
                      <a:schemeClr val="accent2">
                        <a:lumMod val="75000"/>
                      </a:schemeClr>
                    </a:solidFill>
                    <a:latin typeface="Segoe Print" panose="02000600000000000000" pitchFamily="2" charset="0"/>
                  </a:rPr>
                  <a:t>Average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𝟐</m:t>
                        </m:r>
                        <m:r>
                          <a:rPr lang="en-US" sz="3200" b="1" i="1" smtClean="0">
                            <a:solidFill>
                              <a:srgbClr val="FFFF00"/>
                            </a:solidFill>
                            <a:latin typeface="Cambria Math" panose="02040503050406030204" pitchFamily="18" charset="0"/>
                          </a:rPr>
                          <m:t> </m:t>
                        </m:r>
                        <m:r>
                          <a:rPr lang="en-US" sz="3200" b="1" i="1" smtClean="0">
                            <a:solidFill>
                              <a:srgbClr val="FFFF00"/>
                            </a:solidFill>
                            <a:latin typeface="Cambria Math" panose="02040503050406030204" pitchFamily="18" charset="0"/>
                          </a:rPr>
                          <m:t>𝒂𝒃</m:t>
                        </m:r>
                      </m:num>
                      <m:den>
                        <m:r>
                          <a:rPr lang="en-US" sz="3200" b="1" i="1" smtClean="0">
                            <a:solidFill>
                              <a:srgbClr val="FFFF00"/>
                            </a:solidFill>
                            <a:latin typeface="Cambria Math" panose="02040503050406030204" pitchFamily="18" charset="0"/>
                          </a:rPr>
                          <m:t>𝒂</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𝒃</m:t>
                        </m:r>
                      </m:den>
                    </m:f>
                  </m:oMath>
                </a14:m>
                <a:r>
                  <a:rPr lang="en-US" sz="3200" dirty="0">
                    <a:solidFill>
                      <a:srgbClr val="FFFF00"/>
                    </a:solidFill>
                    <a:latin typeface="Script MT Bold" panose="03040602040607080904" pitchFamily="66" charset="0"/>
                  </a:rPr>
                  <a:t>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36" name="TextBox 35"/>
              <p:cNvSpPr txBox="1">
                <a:spLocks noRot="1" noChangeAspect="1" noMove="1" noResize="1" noEditPoints="1" noAdjustHandles="1" noChangeArrowheads="1" noChangeShapeType="1" noTextEdit="1"/>
              </p:cNvSpPr>
              <p:nvPr/>
            </p:nvSpPr>
            <p:spPr>
              <a:xfrm>
                <a:off x="2998068" y="4188119"/>
                <a:ext cx="7931837" cy="1644746"/>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spTree>
    <p:extLst>
      <p:ext uri="{BB962C8B-B14F-4D97-AF65-F5344CB8AC3E}">
        <p14:creationId xmlns:p14="http://schemas.microsoft.com/office/powerpoint/2010/main" val="399649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82339E-6 -1.48148E-6 L 0.12373 -1.48148E-6 C 0.17922 -1.48148E-6 0.24759 -0.00324 0.24759 -0.00579 L 0.24759 -0.01134 " pathEditMode="relative" rAng="0" ptsTypes="AAAA">
                                      <p:cBhvr>
                                        <p:cTn id="6" dur="2000" fill="hold"/>
                                        <p:tgtEl>
                                          <p:spTgt spid="35"/>
                                        </p:tgtEl>
                                        <p:attrNameLst>
                                          <p:attrName>ppt_x</p:attrName>
                                          <p:attrName>ppt_y</p:attrName>
                                        </p:attrNameLst>
                                      </p:cBhvr>
                                      <p:rCtr x="12373" y="-57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50326E-6 2.22222E-6 L 0.22714 0.00625 " pathEditMode="relative" rAng="0" ptsTypes="AA">
                                      <p:cBhvr>
                                        <p:cTn id="10" dur="2000" fill="hold"/>
                                        <p:tgtEl>
                                          <p:spTgt spid="14"/>
                                        </p:tgtEl>
                                        <p:attrNameLst>
                                          <p:attrName>ppt_x</p:attrName>
                                          <p:attrName>ppt_y</p:attrName>
                                        </p:attrNameLst>
                                      </p:cBhvr>
                                      <p:rCtr x="11357" y="301"/>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788" y="274638"/>
            <a:ext cx="10188624" cy="1020762"/>
          </a:xfrm>
        </p:spPr>
        <p:txBody>
          <a:bodyPr/>
          <a:lstStyle/>
          <a:p>
            <a:r>
              <a:rPr lang="en-US" dirty="0"/>
              <a:t>Average Speed – when time taken is constant</a:t>
            </a:r>
          </a:p>
        </p:txBody>
      </p:sp>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950396" y="2708920"/>
            <a:ext cx="1716190" cy="936104"/>
          </a:xfrm>
          <a:prstGeom prst="rect">
            <a:avLst/>
          </a:prstGeom>
        </p:spPr>
      </p:pic>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88419" y="2636912"/>
            <a:ext cx="1716190" cy="936104"/>
          </a:xfrm>
          <a:prstGeom prst="rect">
            <a:avLst/>
          </a:prstGeom>
        </p:spPr>
      </p:pic>
      <p:sp>
        <p:nvSpPr>
          <p:cNvPr id="19" name="TextBox 18"/>
          <p:cNvSpPr txBox="1"/>
          <p:nvPr/>
        </p:nvSpPr>
        <p:spPr>
          <a:xfrm>
            <a:off x="1883783" y="3243470"/>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‘a’ kmph</a:t>
            </a:r>
            <a:endParaRPr lang="en-IN" sz="2400" dirty="0"/>
          </a:p>
        </p:txBody>
      </p:sp>
      <p:sp>
        <p:nvSpPr>
          <p:cNvPr id="20" name="TextBox 19"/>
          <p:cNvSpPr txBox="1"/>
          <p:nvPr/>
        </p:nvSpPr>
        <p:spPr>
          <a:xfrm>
            <a:off x="4727483" y="334787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‘b’ kmph</a:t>
            </a:r>
            <a:endParaRPr lang="en-IN" sz="2400" dirty="0"/>
          </a:p>
        </p:txBody>
      </p:sp>
      <p:sp>
        <p:nvSpPr>
          <p:cNvPr id="21" name="TextBox 20"/>
          <p:cNvSpPr txBox="1"/>
          <p:nvPr/>
        </p:nvSpPr>
        <p:spPr>
          <a:xfrm>
            <a:off x="-1529885" y="5733256"/>
            <a:ext cx="1292466" cy="424732"/>
          </a:xfrm>
          <a:prstGeom prst="rect">
            <a:avLst/>
          </a:prstGeom>
          <a:ln>
            <a:solidFill>
              <a:schemeClr val="tx1"/>
            </a:solidFill>
          </a:ln>
        </p:spPr>
        <p:style>
          <a:lnRef idx="0">
            <a:schemeClr val="dk1"/>
          </a:lnRef>
          <a:fillRef idx="3">
            <a:schemeClr val="dk1"/>
          </a:fillRef>
          <a:effectRef idx="3">
            <a:schemeClr val="dk1"/>
          </a:effectRef>
          <a:fontRef idx="minor">
            <a:schemeClr val="lt1"/>
          </a:fontRef>
        </p:style>
        <p:txBody>
          <a:bodyPr wrap="square" rtlCol="0">
            <a:spAutoFit/>
          </a:bodyPr>
          <a:lstStyle/>
          <a:p>
            <a:pPr>
              <a:lnSpc>
                <a:spcPct val="90000"/>
              </a:lnSpc>
            </a:pPr>
            <a:r>
              <a:rPr lang="en-US" sz="2400" dirty="0"/>
              <a:t>60 kmph</a:t>
            </a:r>
            <a:endParaRPr lang="en-IN" sz="2400" dirty="0"/>
          </a:p>
        </p:txBody>
      </p:sp>
      <p:cxnSp>
        <p:nvCxnSpPr>
          <p:cNvPr id="26" name="Straight Arrow Connector 25"/>
          <p:cNvCxnSpPr/>
          <p:nvPr/>
        </p:nvCxnSpPr>
        <p:spPr>
          <a:xfrm>
            <a:off x="1701924"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a:off x="4294212" y="2636912"/>
            <a:ext cx="1656184"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31" name="Rectangle 30"/>
          <p:cNvSpPr/>
          <p:nvPr/>
        </p:nvSpPr>
        <p:spPr>
          <a:xfrm>
            <a:off x="1551709" y="1791978"/>
            <a:ext cx="1668136"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 </a:t>
            </a:r>
            <a:r>
              <a:rPr lang="en-US" sz="2800" b="1" dirty="0">
                <a:ln w="9525">
                  <a:solidFill>
                    <a:schemeClr val="bg1"/>
                  </a:solidFill>
                  <a:prstDash val="solid"/>
                </a:ln>
                <a:effectLst>
                  <a:outerShdw blurRad="12700" dist="38100" dir="2700000" algn="tl" rotWithShape="0">
                    <a:schemeClr val="bg1">
                      <a:lumMod val="50000"/>
                    </a:schemeClr>
                  </a:outerShdw>
                </a:effectLst>
              </a:rPr>
              <a:t>hours</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35" name="Picture 34"/>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7593" y="2636912"/>
            <a:ext cx="1716190" cy="936104"/>
          </a:xfrm>
          <a:prstGeom prst="rect">
            <a:avLst/>
          </a:prstGeom>
        </p:spPr>
      </p:pic>
      <mc:AlternateContent xmlns:mc="http://schemas.openxmlformats.org/markup-compatibility/2006" xmlns:a14="http://schemas.microsoft.com/office/drawing/2010/main">
        <mc:Choice Requires="a14">
          <p:sp>
            <p:nvSpPr>
              <p:cNvPr id="36" name="TextBox 35"/>
              <p:cNvSpPr txBox="1"/>
              <p:nvPr/>
            </p:nvSpPr>
            <p:spPr>
              <a:xfrm>
                <a:off x="2998068" y="4188119"/>
                <a:ext cx="7931837" cy="1644746"/>
              </a:xfrm>
              <a:prstGeom prst="rect">
                <a:avLst/>
              </a:prstGeom>
              <a:noFill/>
              <a:ln w="9525"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0">
                <a:scrgbClr r="0" g="0" b="0"/>
              </a:lnRef>
              <a:fillRef idx="0">
                <a:scrgbClr r="0" g="0" b="0"/>
              </a:fillRef>
              <a:effectRef idx="0">
                <a:scrgbClr r="0" g="0" b="0"/>
              </a:effectRef>
              <a:fontRef idx="minor">
                <a:schemeClr val="dk1"/>
              </a:fontRef>
            </p:style>
            <p:txBody>
              <a:bodyPr wrap="square" rtlCol="0">
                <a:spAutoFit/>
              </a:bodyPr>
              <a:lstStyle/>
              <a:p>
                <a:pPr>
                  <a:lnSpc>
                    <a:spcPct val="90000"/>
                  </a:lnSpc>
                </a:pPr>
                <a:endParaRPr lang="en-US" sz="3200" dirty="0">
                  <a:solidFill>
                    <a:schemeClr val="accent2">
                      <a:lumMod val="75000"/>
                    </a:schemeClr>
                  </a:solidFill>
                  <a:latin typeface="Segoe Print" panose="02000600000000000000" pitchFamily="2" charset="0"/>
                </a:endParaRPr>
              </a:p>
              <a:p>
                <a:pPr>
                  <a:lnSpc>
                    <a:spcPct val="90000"/>
                  </a:lnSpc>
                </a:pPr>
                <a:r>
                  <a:rPr lang="en-US" sz="3200" u="sng" dirty="0">
                    <a:solidFill>
                      <a:schemeClr val="accent2">
                        <a:lumMod val="75000"/>
                      </a:schemeClr>
                    </a:solidFill>
                    <a:latin typeface="Segoe Print" panose="02000600000000000000" pitchFamily="2" charset="0"/>
                  </a:rPr>
                  <a:t>Average speed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𝒂</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𝒃</m:t>
                        </m:r>
                      </m:num>
                      <m:den>
                        <m:r>
                          <a:rPr lang="en-US" sz="3200" b="1" i="1" smtClean="0">
                            <a:solidFill>
                              <a:srgbClr val="FFFF00"/>
                            </a:solidFill>
                            <a:latin typeface="Cambria Math" panose="02040503050406030204" pitchFamily="18" charset="0"/>
                          </a:rPr>
                          <m:t>𝟐</m:t>
                        </m:r>
                      </m:den>
                    </m:f>
                  </m:oMath>
                </a14:m>
                <a:r>
                  <a:rPr lang="en-US" sz="3200" dirty="0">
                    <a:solidFill>
                      <a:srgbClr val="FFFF00"/>
                    </a:solidFill>
                    <a:latin typeface="Script MT Bold" panose="03040602040607080904" pitchFamily="66" charset="0"/>
                  </a:rPr>
                  <a:t> </a:t>
                </a:r>
              </a:p>
              <a:p>
                <a:pPr>
                  <a:lnSpc>
                    <a:spcPct val="90000"/>
                  </a:lnSpc>
                </a:pPr>
                <a:r>
                  <a:rPr lang="en-US" sz="3200" u="sng" dirty="0">
                    <a:solidFill>
                      <a:schemeClr val="accent2">
                        <a:lumMod val="75000"/>
                      </a:schemeClr>
                    </a:solidFill>
                    <a:latin typeface="Segoe Print" panose="02000600000000000000" pitchFamily="2" charset="0"/>
                  </a:rPr>
                  <a:t> </a:t>
                </a:r>
              </a:p>
            </p:txBody>
          </p:sp>
        </mc:Choice>
        <mc:Fallback xmlns="">
          <p:sp>
            <p:nvSpPr>
              <p:cNvPr id="36" name="TextBox 35"/>
              <p:cNvSpPr txBox="1">
                <a:spLocks noRot="1" noChangeAspect="1" noMove="1" noResize="1" noEditPoints="1" noAdjustHandles="1" noChangeArrowheads="1" noChangeShapeType="1" noTextEdit="1"/>
              </p:cNvSpPr>
              <p:nvPr/>
            </p:nvSpPr>
            <p:spPr>
              <a:xfrm>
                <a:off x="2998068" y="4188119"/>
                <a:ext cx="7931837" cy="1644746"/>
              </a:xfrm>
              <a:prstGeom prst="rect">
                <a:avLst/>
              </a:prstGeom>
              <a:blipFill>
                <a:blip r:embed="rId4"/>
                <a:stretch>
                  <a:fillRect/>
                </a:stretch>
              </a:blipFill>
              <a:ln w="9525" cap="flat" cmpd="sng" algn="ctr">
                <a:noFill/>
                <a:prstDash val="solid"/>
                <a:round/>
                <a:headEnd type="none" w="med" len="med"/>
                <a:tailEnd type="none" w="med" len="med"/>
              </a:ln>
              <a:effectLst>
                <a:outerShdw blurRad="225425" dist="50800" dir="5220000" algn="ctr">
                  <a:srgbClr val="000000">
                    <a:alpha val="33000"/>
                  </a:srgbClr>
                </a:outerShdw>
              </a:effectLst>
            </p:spPr>
            <p:txBody>
              <a:bodyPr/>
              <a:lstStyle/>
              <a:p>
                <a:r>
                  <a:rPr lang="en-IN">
                    <a:noFill/>
                  </a:rPr>
                  <a:t> </a:t>
                </a:r>
              </a:p>
            </p:txBody>
          </p:sp>
        </mc:Fallback>
      </mc:AlternateContent>
      <p:sp>
        <p:nvSpPr>
          <p:cNvPr id="15" name="Rectangle 14"/>
          <p:cNvSpPr/>
          <p:nvPr/>
        </p:nvSpPr>
        <p:spPr>
          <a:xfrm>
            <a:off x="4282260" y="1791978"/>
            <a:ext cx="1668136" cy="923330"/>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 </a:t>
            </a:r>
            <a:r>
              <a:rPr lang="en-US" sz="2800" b="1" dirty="0">
                <a:ln w="9525">
                  <a:solidFill>
                    <a:schemeClr val="bg1"/>
                  </a:solidFill>
                  <a:prstDash val="solid"/>
                </a:ln>
                <a:effectLst>
                  <a:outerShdw blurRad="12700" dist="38100" dir="2700000" algn="tl" rotWithShape="0">
                    <a:schemeClr val="bg1">
                      <a:lumMod val="50000"/>
                    </a:schemeClr>
                  </a:outerShdw>
                </a:effectLst>
              </a:rPr>
              <a:t>hours</a:t>
            </a: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6" name="Picture 15"/>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70575" y="2614720"/>
            <a:ext cx="1716190" cy="936104"/>
          </a:xfrm>
          <a:prstGeom prst="rect">
            <a:avLst/>
          </a:prstGeom>
        </p:spPr>
      </p:pic>
    </p:spTree>
    <p:extLst>
      <p:ext uri="{BB962C8B-B14F-4D97-AF65-F5344CB8AC3E}">
        <p14:creationId xmlns:p14="http://schemas.microsoft.com/office/powerpoint/2010/main" val="353628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0612E-6 2.22222E-6 L 0.24459 0.0037 " pathEditMode="relative" rAng="0" ptsTypes="AA">
                                      <p:cBhvr>
                                        <p:cTn id="6" dur="2000" fill="hold"/>
                                        <p:tgtEl>
                                          <p:spTgt spid="35"/>
                                        </p:tgtEl>
                                        <p:attrNameLst>
                                          <p:attrName>ppt_x</p:attrName>
                                          <p:attrName>ppt_y</p:attrName>
                                        </p:attrNameLst>
                                      </p:cBhvr>
                                      <p:rCtr x="12230" y="18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724 0.00139 L 0.22871 0.00694 " pathEditMode="relative" rAng="0" ptsTypes="AA">
                                      <p:cBhvr>
                                        <p:cTn id="10" dur="2000" fill="hold"/>
                                        <p:tgtEl>
                                          <p:spTgt spid="16"/>
                                        </p:tgtEl>
                                        <p:attrNameLst>
                                          <p:attrName>ppt_x</p:attrName>
                                          <p:attrName>ppt_y</p:attrName>
                                        </p:attrNameLst>
                                      </p:cBhvr>
                                      <p:rCtr x="13298" y="278"/>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tf02804846_win32</Template>
  <TotalTime>1268</TotalTime>
  <Words>3509</Words>
  <Application>Microsoft Office PowerPoint</Application>
  <PresentationFormat>Custom</PresentationFormat>
  <Paragraphs>432</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Chalkboard 16x9</vt:lpstr>
      <vt:lpstr>Time(t) / speed(s) / distance(d)</vt:lpstr>
      <vt:lpstr>Types of problems that can be asked under this particular topic</vt:lpstr>
      <vt:lpstr>Major unit conversions</vt:lpstr>
      <vt:lpstr>Major unit conversions</vt:lpstr>
      <vt:lpstr>PowerPoint Presentation</vt:lpstr>
      <vt:lpstr>Relationship between speed and time</vt:lpstr>
      <vt:lpstr>Average Speed</vt:lpstr>
      <vt:lpstr>Average Speed- when distance is constant</vt:lpstr>
      <vt:lpstr>Average Speed – when time taken is constant</vt:lpstr>
      <vt:lpstr>Relative speed – Problems based on trains/ two objects moving simultaneously in same direction or opposite direction</vt:lpstr>
      <vt:lpstr>Problems on trains- major four cases</vt:lpstr>
      <vt:lpstr>Problems on trains- major four cases</vt:lpstr>
      <vt:lpstr>Problems on trains- major four cases</vt:lpstr>
      <vt:lpstr>Problems on trains- major four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BOATS AND STREAMS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Time(t) / speed(s) / distance(d)</dc:title>
  <dc:creator>Jayaganesh</dc:creator>
  <cp:lastModifiedBy>Jayaganesh</cp:lastModifiedBy>
  <cp:revision>104</cp:revision>
  <dcterms:created xsi:type="dcterms:W3CDTF">2021-01-02T14:13:37Z</dcterms:created>
  <dcterms:modified xsi:type="dcterms:W3CDTF">2022-04-28T04:25:27Z</dcterms:modified>
</cp:coreProperties>
</file>